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66" r:id="rId3"/>
    <p:sldId id="267" r:id="rId4"/>
    <p:sldId id="268" r:id="rId5"/>
    <p:sldId id="259" r:id="rId6"/>
    <p:sldId id="262" r:id="rId7"/>
    <p:sldId id="270" r:id="rId8"/>
    <p:sldId id="261" r:id="rId9"/>
    <p:sldId id="260" r:id="rId10"/>
    <p:sldId id="269"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40" userDrawn="1">
          <p15:clr>
            <a:srgbClr val="A4A3A4"/>
          </p15:clr>
        </p15:guide>
        <p15:guide id="2" orient="horz" pos="4032" userDrawn="1">
          <p15:clr>
            <a:srgbClr val="A4A3A4"/>
          </p15:clr>
        </p15:guide>
        <p15:guide id="3" pos="2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6369" autoAdjust="0"/>
  </p:normalViewPr>
  <p:slideViewPr>
    <p:cSldViewPr snapToGrid="0" showGuides="1">
      <p:cViewPr varScale="1">
        <p:scale>
          <a:sx n="95" d="100"/>
          <a:sy n="95" d="100"/>
        </p:scale>
        <p:origin x="66" y="84"/>
      </p:cViewPr>
      <p:guideLst>
        <p:guide orient="horz" pos="840"/>
        <p:guide orient="horz" pos="4032"/>
        <p:guide pos="28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4E0B89-B3C8-4527-AFB2-11FEA142D4FF}" type="datetimeFigureOut">
              <a:rPr lang="en-US" smtClean="0"/>
              <a:t>3/18/2023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B5F50B-F592-482C-A231-9D6AFF6F95C4}" type="slidenum">
              <a:rPr lang="en-US" smtClean="0"/>
              <a:t>‹#›</a:t>
            </a:fld>
            <a:endParaRPr lang="en-US"/>
          </a:p>
        </p:txBody>
      </p:sp>
    </p:spTree>
    <p:extLst>
      <p:ext uri="{BB962C8B-B14F-4D97-AF65-F5344CB8AC3E}">
        <p14:creationId xmlns:p14="http://schemas.microsoft.com/office/powerpoint/2010/main" val="3693376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0" indent="-571500" rtl="0">
              <a:spcBef>
                <a:spcPts val="0"/>
              </a:spcBef>
              <a:spcAft>
                <a:spcPts val="1200"/>
              </a:spcAft>
              <a:buFont typeface="Wingdings" panose="05000000000000000000" pitchFamily="2" charset="2"/>
              <a:buChar char="§"/>
            </a:pPr>
            <a:r>
              <a:rPr lang="en-US" dirty="0">
                <a:solidFill>
                  <a:srgbClr val="000000"/>
                </a:solidFill>
                <a:latin typeface="Arial Narrow" panose="020B0606020202030204" pitchFamily="34" charset="0"/>
              </a:rPr>
              <a:t>Nuclear processing (NP) activities often lead to the dissemination of materials and wastes into the surrounding environment.</a:t>
            </a:r>
            <a:r>
              <a:rPr lang="en-US" baseline="30000" dirty="0">
                <a:solidFill>
                  <a:srgbClr val="000000"/>
                </a:solidFill>
                <a:latin typeface="Arial Narrow" panose="020B0606020202030204" pitchFamily="34" charset="0"/>
              </a:rPr>
              <a:t>1</a:t>
            </a:r>
            <a:endParaRPr lang="en-US" dirty="0">
              <a:solidFill>
                <a:srgbClr val="000000"/>
              </a:solidFill>
              <a:latin typeface="Arial Narrow" panose="020B0606020202030204" pitchFamily="34" charset="0"/>
            </a:endParaRPr>
          </a:p>
          <a:p>
            <a:pPr marL="571500" indent="-571500" rtl="0">
              <a:spcBef>
                <a:spcPts val="0"/>
              </a:spcBef>
              <a:spcAft>
                <a:spcPts val="1200"/>
              </a:spcAft>
              <a:buFont typeface="Wingdings" panose="05000000000000000000" pitchFamily="2" charset="2"/>
              <a:buChar char="§"/>
            </a:pPr>
            <a:r>
              <a:rPr lang="en-US" dirty="0">
                <a:latin typeface="Arial Narrow" panose="020B0606020202030204" pitchFamily="34" charset="0"/>
              </a:rPr>
              <a:t>The environment undergoes changes as a result of the reciprocal impact between these materials, leading to shifts in the spatial and temporal distribution of microbes around the material source.</a:t>
            </a:r>
          </a:p>
          <a:p>
            <a:pPr marL="1028700" lvl="1" indent="-571500">
              <a:spcAft>
                <a:spcPts val="1200"/>
              </a:spcAft>
              <a:buFont typeface="Wingdings" panose="05000000000000000000" pitchFamily="2" charset="2"/>
              <a:buChar char="§"/>
            </a:pPr>
            <a:r>
              <a:rPr lang="en-US" dirty="0">
                <a:latin typeface="Arial Narrow" panose="020B0606020202030204" pitchFamily="34" charset="0"/>
              </a:rPr>
              <a:t>The contaminants involved (e.g., heavy metals, nitrate, and other organics) can change which microbes can thrive and survive.</a:t>
            </a:r>
            <a:r>
              <a:rPr lang="en-US" baseline="30000" dirty="0">
                <a:latin typeface="Arial Narrow" panose="020B0606020202030204" pitchFamily="34" charset="0"/>
              </a:rPr>
              <a:t>2</a:t>
            </a:r>
            <a:endParaRPr lang="en-US" dirty="0">
              <a:latin typeface="Arial Narrow" panose="020B0606020202030204" pitchFamily="34" charset="0"/>
            </a:endParaRPr>
          </a:p>
          <a:p>
            <a:br>
              <a:rPr lang="en-US" dirty="0"/>
            </a:br>
            <a:r>
              <a:rPr lang="en-US" dirty="0"/>
              <a:t>(1) Raja, K. S., et al. “Nuclear Energy and Environmental Impact.” Handbook of Climate Change Mitigation, 2012, pp. 1133–1182., https://doi.org/10.1007/978-1-4419-7991-9_30. </a:t>
            </a:r>
            <a:br>
              <a:rPr lang="en-US" dirty="0"/>
            </a:br>
            <a:r>
              <a:rPr lang="en-US" dirty="0"/>
              <a:t>(2) Otto, G. “Changing soil microbiomes.” Nat Rev </a:t>
            </a:r>
            <a:r>
              <a:rPr lang="en-US" dirty="0" err="1"/>
              <a:t>Microbiol</a:t>
            </a:r>
            <a:r>
              <a:rPr lang="en-US" dirty="0"/>
              <a:t> 19, 283 (2021). https://doi.org/10.1038/s41579-021-00544-5</a:t>
            </a:r>
          </a:p>
        </p:txBody>
      </p:sp>
      <p:sp>
        <p:nvSpPr>
          <p:cNvPr id="4" name="Slide Number Placeholder 3"/>
          <p:cNvSpPr>
            <a:spLocks noGrp="1"/>
          </p:cNvSpPr>
          <p:nvPr>
            <p:ph type="sldNum" sz="quarter" idx="5"/>
          </p:nvPr>
        </p:nvSpPr>
        <p:spPr/>
        <p:txBody>
          <a:bodyPr/>
          <a:lstStyle/>
          <a:p>
            <a:fld id="{56B5F50B-F592-482C-A231-9D6AFF6F95C4}" type="slidenum">
              <a:rPr lang="en-US" smtClean="0"/>
              <a:t>2</a:t>
            </a:fld>
            <a:endParaRPr lang="en-US"/>
          </a:p>
        </p:txBody>
      </p:sp>
    </p:spTree>
    <p:extLst>
      <p:ext uri="{BB962C8B-B14F-4D97-AF65-F5344CB8AC3E}">
        <p14:creationId xmlns:p14="http://schemas.microsoft.com/office/powerpoint/2010/main" val="1684420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0" indent="-571500" rtl="0">
              <a:spcBef>
                <a:spcPts val="0"/>
              </a:spcBef>
              <a:spcAft>
                <a:spcPts val="1200"/>
              </a:spcAft>
              <a:buFont typeface="Wingdings" panose="05000000000000000000" pitchFamily="2" charset="2"/>
              <a:buChar char="§"/>
            </a:pPr>
            <a:r>
              <a:rPr lang="en-US" b="0" i="0" u="none" strike="noStrike" dirty="0">
                <a:solidFill>
                  <a:srgbClr val="000000"/>
                </a:solidFill>
                <a:effectLst/>
                <a:latin typeface="Arial Narrow" panose="020B0606020202030204" pitchFamily="34" charset="0"/>
              </a:rPr>
              <a:t>The Earth Microbiome Project (EMP) contains over 2,000 16S sequencing data from soil samples across the globe</a:t>
            </a:r>
            <a:r>
              <a:rPr lang="en-US" dirty="0">
                <a:solidFill>
                  <a:srgbClr val="000000"/>
                </a:solidFill>
                <a:latin typeface="Arial Narrow" panose="020B0606020202030204" pitchFamily="34" charset="0"/>
              </a:rPr>
              <a:t>.</a:t>
            </a:r>
            <a:r>
              <a:rPr lang="en-US" baseline="30000" dirty="0">
                <a:solidFill>
                  <a:srgbClr val="000000"/>
                </a:solidFill>
                <a:latin typeface="Arial Narrow" panose="020B0606020202030204" pitchFamily="34" charset="0"/>
              </a:rPr>
              <a:t>3</a:t>
            </a:r>
            <a:endParaRPr lang="en-US" dirty="0">
              <a:solidFill>
                <a:srgbClr val="000000"/>
              </a:solidFill>
              <a:latin typeface="Arial Narrow" panose="020B0606020202030204" pitchFamily="34" charset="0"/>
            </a:endParaRPr>
          </a:p>
          <a:p>
            <a:pPr marL="571500" indent="-571500" rtl="0">
              <a:spcBef>
                <a:spcPts val="0"/>
              </a:spcBef>
              <a:spcAft>
                <a:spcPts val="1200"/>
              </a:spcAft>
              <a:buFont typeface="Wingdings" panose="05000000000000000000" pitchFamily="2" charset="2"/>
              <a:buChar char="§"/>
            </a:pPr>
            <a:r>
              <a:rPr lang="en-US" dirty="0">
                <a:latin typeface="Arial Narrow" panose="020B0606020202030204" pitchFamily="34" charset="0"/>
              </a:rPr>
              <a:t>Using the EMP dataset as a background can help minimize the false positive rate (FPR).</a:t>
            </a:r>
          </a:p>
          <a:p>
            <a:pPr marL="571500" indent="-571500" rtl="0">
              <a:spcBef>
                <a:spcPts val="0"/>
              </a:spcBef>
              <a:spcAft>
                <a:spcPts val="1200"/>
              </a:spcAft>
              <a:buFont typeface="Wingdings" panose="05000000000000000000" pitchFamily="2" charset="2"/>
              <a:buChar char="§"/>
            </a:pPr>
            <a:r>
              <a:rPr lang="en-US" dirty="0">
                <a:latin typeface="Arial Narrow" panose="020B0606020202030204" pitchFamily="34" charset="0"/>
              </a:rPr>
              <a:t>Additionally, the dataset includes nuclear-contaminated soil data obtained from MTV collaborators and publicly available data from the European Nucleotide Archive (ENA)</a:t>
            </a:r>
            <a:r>
              <a:rPr lang="en-US" baseline="30000" dirty="0">
                <a:latin typeface="Arial Narrow" panose="020B0606020202030204" pitchFamily="34" charset="0"/>
              </a:rPr>
              <a:t>4</a:t>
            </a:r>
            <a:r>
              <a:rPr lang="en-US" dirty="0">
                <a:latin typeface="Arial Narrow" panose="020B0606020202030204" pitchFamily="34" charset="0"/>
              </a:rPr>
              <a:t> (Fig. 1).</a:t>
            </a:r>
          </a:p>
          <a:p>
            <a:pPr marL="571500" indent="-571500" rtl="0">
              <a:spcBef>
                <a:spcPts val="0"/>
              </a:spcBef>
              <a:spcAft>
                <a:spcPts val="1200"/>
              </a:spcAft>
              <a:buFont typeface="Wingdings" panose="05000000000000000000" pitchFamily="2" charset="2"/>
              <a:buChar char="§"/>
            </a:pPr>
            <a:endParaRPr lang="en-US" dirty="0">
              <a:latin typeface="Arial Narrow" panose="020B0606020202030204" pitchFamily="34" charset="0"/>
            </a:endParaRPr>
          </a:p>
          <a:p>
            <a:pPr marL="0" indent="0" rtl="0">
              <a:spcBef>
                <a:spcPts val="0"/>
              </a:spcBef>
              <a:spcAft>
                <a:spcPts val="1200"/>
              </a:spcAft>
              <a:buFont typeface="Wingdings" panose="05000000000000000000" pitchFamily="2" charset="2"/>
              <a:buNone/>
            </a:pPr>
            <a:r>
              <a:rPr lang="en-US" dirty="0">
                <a:latin typeface="Arial Narrow" panose="020B0606020202030204" pitchFamily="34" charset="0"/>
              </a:rPr>
              <a:t>(3) Thompson, L. R., Sanders, J. G., McDonald, D., Amir, A., …, Jansson, J. K., Gilbert, J. A., Knight, R., &amp; The Earth Microbiome Project Consortium. (2017). A communal catalogue reveals Earth's multiscale microbial diversity. Nature, 551:457-463. doi:10.1038/nature24621.</a:t>
            </a:r>
            <a:br>
              <a:rPr lang="en-US" dirty="0">
                <a:latin typeface="Arial Narrow" panose="020B0606020202030204" pitchFamily="34" charset="0"/>
              </a:rPr>
            </a:br>
            <a:r>
              <a:rPr lang="en-US" dirty="0">
                <a:latin typeface="Arial Narrow" panose="020B0606020202030204" pitchFamily="34" charset="0"/>
              </a:rPr>
              <a:t>(4) Leinonen R, Akhtar R, Birney E, Bower L, </a:t>
            </a:r>
            <a:r>
              <a:rPr lang="en-US" dirty="0" err="1">
                <a:latin typeface="Arial Narrow" panose="020B0606020202030204" pitchFamily="34" charset="0"/>
              </a:rPr>
              <a:t>Cerdeno-Tárraga</a:t>
            </a:r>
            <a:r>
              <a:rPr lang="en-US" dirty="0">
                <a:latin typeface="Arial Narrow" panose="020B0606020202030204" pitchFamily="34" charset="0"/>
              </a:rPr>
              <a:t> A, Cheng Y, Cleland I, </a:t>
            </a:r>
            <a:r>
              <a:rPr lang="en-US" dirty="0" err="1">
                <a:latin typeface="Arial Narrow" panose="020B0606020202030204" pitchFamily="34" charset="0"/>
              </a:rPr>
              <a:t>Faruque</a:t>
            </a:r>
            <a:r>
              <a:rPr lang="en-US" dirty="0">
                <a:latin typeface="Arial Narrow" panose="020B0606020202030204" pitchFamily="34" charset="0"/>
              </a:rPr>
              <a:t> N, Goodgame N, Gibson R, </a:t>
            </a:r>
            <a:r>
              <a:rPr lang="en-US" dirty="0" err="1">
                <a:latin typeface="Arial Narrow" panose="020B0606020202030204" pitchFamily="34" charset="0"/>
              </a:rPr>
              <a:t>Hoad</a:t>
            </a:r>
            <a:r>
              <a:rPr lang="en-US" dirty="0">
                <a:latin typeface="Arial Narrow" panose="020B0606020202030204" pitchFamily="34" charset="0"/>
              </a:rPr>
              <a:t> G, Jang M, </a:t>
            </a:r>
            <a:r>
              <a:rPr lang="en-US" dirty="0" err="1">
                <a:latin typeface="Arial Narrow" panose="020B0606020202030204" pitchFamily="34" charset="0"/>
              </a:rPr>
              <a:t>Pakseresht</a:t>
            </a:r>
            <a:r>
              <a:rPr lang="en-US" dirty="0">
                <a:latin typeface="Arial Narrow" panose="020B0606020202030204" pitchFamily="34" charset="0"/>
              </a:rPr>
              <a:t> N, </a:t>
            </a:r>
            <a:r>
              <a:rPr lang="en-US" dirty="0" err="1">
                <a:latin typeface="Arial Narrow" panose="020B0606020202030204" pitchFamily="34" charset="0"/>
              </a:rPr>
              <a:t>Plaister</a:t>
            </a:r>
            <a:r>
              <a:rPr lang="en-US" dirty="0">
                <a:latin typeface="Arial Narrow" panose="020B0606020202030204" pitchFamily="34" charset="0"/>
              </a:rPr>
              <a:t> S, Radhakrishnan R, Reddy K, </a:t>
            </a:r>
            <a:r>
              <a:rPr lang="en-US" dirty="0" err="1">
                <a:latin typeface="Arial Narrow" panose="020B0606020202030204" pitchFamily="34" charset="0"/>
              </a:rPr>
              <a:t>Sobhany</a:t>
            </a:r>
            <a:r>
              <a:rPr lang="en-US" dirty="0">
                <a:latin typeface="Arial Narrow" panose="020B0606020202030204" pitchFamily="34" charset="0"/>
              </a:rPr>
              <a:t> S, Ten </a:t>
            </a:r>
            <a:r>
              <a:rPr lang="en-US" dirty="0" err="1">
                <a:latin typeface="Arial Narrow" panose="020B0606020202030204" pitchFamily="34" charset="0"/>
              </a:rPr>
              <a:t>Hoopen</a:t>
            </a:r>
            <a:r>
              <a:rPr lang="en-US" dirty="0">
                <a:latin typeface="Arial Narrow" panose="020B0606020202030204" pitchFamily="34" charset="0"/>
              </a:rPr>
              <a:t> P, Vaughan R, </a:t>
            </a:r>
            <a:r>
              <a:rPr lang="en-US" dirty="0" err="1">
                <a:latin typeface="Arial Narrow" panose="020B0606020202030204" pitchFamily="34" charset="0"/>
              </a:rPr>
              <a:t>Zalunin</a:t>
            </a:r>
            <a:r>
              <a:rPr lang="en-US" dirty="0">
                <a:latin typeface="Arial Narrow" panose="020B0606020202030204" pitchFamily="34" charset="0"/>
              </a:rPr>
              <a:t> V, Cochrane G. The European Nucleotide Archive. Nucleic Acids Res. 2011 Jan;39:D28-31. </a:t>
            </a:r>
            <a:r>
              <a:rPr lang="en-US" dirty="0" err="1">
                <a:latin typeface="Arial Narrow" panose="020B0606020202030204" pitchFamily="34" charset="0"/>
              </a:rPr>
              <a:t>doi</a:t>
            </a:r>
            <a:r>
              <a:rPr lang="en-US" dirty="0">
                <a:latin typeface="Arial Narrow" panose="020B0606020202030204" pitchFamily="34" charset="0"/>
              </a:rPr>
              <a:t>: 10.1093/</a:t>
            </a:r>
            <a:r>
              <a:rPr lang="en-US" dirty="0" err="1">
                <a:latin typeface="Arial Narrow" panose="020B0606020202030204" pitchFamily="34" charset="0"/>
              </a:rPr>
              <a:t>nar</a:t>
            </a:r>
            <a:r>
              <a:rPr lang="en-US" dirty="0">
                <a:latin typeface="Arial Narrow" panose="020B0606020202030204" pitchFamily="34" charset="0"/>
              </a:rPr>
              <a:t>/gkq967. </a:t>
            </a:r>
            <a:r>
              <a:rPr lang="en-US" dirty="0" err="1">
                <a:latin typeface="Arial Narrow" panose="020B0606020202030204" pitchFamily="34" charset="0"/>
              </a:rPr>
              <a:t>Epub</a:t>
            </a:r>
            <a:r>
              <a:rPr lang="en-US" dirty="0">
                <a:latin typeface="Arial Narrow" panose="020B0606020202030204" pitchFamily="34" charset="0"/>
              </a:rPr>
              <a:t> 2010 Oct 23. PMID: 20972220; PMCID: PMC3013801.</a:t>
            </a:r>
          </a:p>
        </p:txBody>
      </p:sp>
      <p:sp>
        <p:nvSpPr>
          <p:cNvPr id="4" name="Slide Number Placeholder 3"/>
          <p:cNvSpPr>
            <a:spLocks noGrp="1"/>
          </p:cNvSpPr>
          <p:nvPr>
            <p:ph type="sldNum" sz="quarter" idx="5"/>
          </p:nvPr>
        </p:nvSpPr>
        <p:spPr/>
        <p:txBody>
          <a:bodyPr/>
          <a:lstStyle/>
          <a:p>
            <a:fld id="{56B5F50B-F592-482C-A231-9D6AFF6F95C4}" type="slidenum">
              <a:rPr lang="en-US" smtClean="0"/>
              <a:t>3</a:t>
            </a:fld>
            <a:endParaRPr lang="en-US"/>
          </a:p>
        </p:txBody>
      </p:sp>
    </p:spTree>
    <p:extLst>
      <p:ext uri="{BB962C8B-B14F-4D97-AF65-F5344CB8AC3E}">
        <p14:creationId xmlns:p14="http://schemas.microsoft.com/office/powerpoint/2010/main" val="2026591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1200"/>
              </a:spcAft>
            </a:pPr>
            <a:endParaRPr lang="en-US" dirty="0">
              <a:latin typeface="Arial Narrow" panose="020B0606020202030204" pitchFamily="34" charset="0"/>
            </a:endParaRPr>
          </a:p>
          <a:p>
            <a:pPr marL="571500" indent="-571500" rtl="0">
              <a:spcBef>
                <a:spcPts val="0"/>
              </a:spcBef>
              <a:spcAft>
                <a:spcPts val="1200"/>
              </a:spcAft>
              <a:buFont typeface="Wingdings" panose="05000000000000000000" pitchFamily="2" charset="2"/>
              <a:buChar char="§"/>
            </a:pPr>
            <a:r>
              <a:rPr lang="en-US" dirty="0">
                <a:latin typeface="Arial Narrow" panose="020B0606020202030204" pitchFamily="34" charset="0"/>
              </a:rPr>
              <a:t>It is crucial to process all the data using the same common workflow (Fig. 2).</a:t>
            </a:r>
            <a:r>
              <a:rPr lang="en-US" baseline="30000" dirty="0">
                <a:latin typeface="Arial Narrow" panose="020B0606020202030204" pitchFamily="34" charset="0"/>
              </a:rPr>
              <a:t>5</a:t>
            </a:r>
          </a:p>
          <a:p>
            <a:pPr marL="571500" indent="-571500" rtl="0">
              <a:spcBef>
                <a:spcPts val="0"/>
              </a:spcBef>
              <a:spcAft>
                <a:spcPts val="1200"/>
              </a:spcAft>
              <a:buFont typeface="Wingdings" panose="05000000000000000000" pitchFamily="2" charset="2"/>
              <a:buChar char="§"/>
            </a:pPr>
            <a:endParaRPr lang="en-US" baseline="30000" dirty="0">
              <a:latin typeface="Arial Narrow" panose="020B0606020202030204" pitchFamily="34" charset="0"/>
            </a:endParaRPr>
          </a:p>
          <a:p>
            <a:pPr marL="0" indent="0" rtl="0">
              <a:spcBef>
                <a:spcPts val="0"/>
              </a:spcBef>
              <a:spcAft>
                <a:spcPts val="1200"/>
              </a:spcAft>
              <a:buFont typeface="Wingdings" panose="05000000000000000000" pitchFamily="2" charset="2"/>
              <a:buNone/>
            </a:pPr>
            <a:r>
              <a:rPr lang="en-US" baseline="0" dirty="0">
                <a:latin typeface="Arial Narrow" panose="020B0606020202030204" pitchFamily="34" charset="0"/>
              </a:rPr>
              <a:t>(5) </a:t>
            </a:r>
            <a:r>
              <a:rPr lang="en-US" baseline="0" dirty="0" err="1">
                <a:latin typeface="Arial Narrow" panose="020B0606020202030204" pitchFamily="34" charset="0"/>
              </a:rPr>
              <a:t>Marotz</a:t>
            </a:r>
            <a:r>
              <a:rPr lang="en-US" baseline="0" dirty="0">
                <a:latin typeface="Arial Narrow" panose="020B0606020202030204" pitchFamily="34" charset="0"/>
              </a:rPr>
              <a:t>, C., Amir, A., Humphrey, G., Gaffney, J., </a:t>
            </a:r>
            <a:r>
              <a:rPr lang="en-US" baseline="0" dirty="0" err="1">
                <a:latin typeface="Arial Narrow" panose="020B0606020202030204" pitchFamily="34" charset="0"/>
              </a:rPr>
              <a:t>Gogul</a:t>
            </a:r>
            <a:r>
              <a:rPr lang="en-US" baseline="0" dirty="0">
                <a:latin typeface="Arial Narrow" panose="020B0606020202030204" pitchFamily="34" charset="0"/>
              </a:rPr>
              <a:t>, G., &amp; Knight, R. (2017). DNA extraction for streamlined metagenomics of diverse environmental samples. </a:t>
            </a:r>
            <a:r>
              <a:rPr lang="en-US" baseline="0" dirty="0" err="1">
                <a:latin typeface="Arial Narrow" panose="020B0606020202030204" pitchFamily="34" charset="0"/>
              </a:rPr>
              <a:t>BioTechniques</a:t>
            </a:r>
            <a:r>
              <a:rPr lang="en-US" baseline="0" dirty="0">
                <a:latin typeface="Arial Narrow" panose="020B0606020202030204" pitchFamily="34" charset="0"/>
              </a:rPr>
              <a:t>, 62(6), 290–293. http://doi.org/10.2144/000114559</a:t>
            </a:r>
          </a:p>
          <a:p>
            <a:endParaRPr lang="en-US" dirty="0"/>
          </a:p>
        </p:txBody>
      </p:sp>
      <p:sp>
        <p:nvSpPr>
          <p:cNvPr id="4" name="Slide Number Placeholder 3"/>
          <p:cNvSpPr>
            <a:spLocks noGrp="1"/>
          </p:cNvSpPr>
          <p:nvPr>
            <p:ph type="sldNum" sz="quarter" idx="5"/>
          </p:nvPr>
        </p:nvSpPr>
        <p:spPr/>
        <p:txBody>
          <a:bodyPr/>
          <a:lstStyle/>
          <a:p>
            <a:fld id="{56B5F50B-F592-482C-A231-9D6AFF6F95C4}" type="slidenum">
              <a:rPr lang="en-US" smtClean="0"/>
              <a:t>4</a:t>
            </a:fld>
            <a:endParaRPr lang="en-US"/>
          </a:p>
        </p:txBody>
      </p:sp>
    </p:spTree>
    <p:extLst>
      <p:ext uri="{BB962C8B-B14F-4D97-AF65-F5344CB8AC3E}">
        <p14:creationId xmlns:p14="http://schemas.microsoft.com/office/powerpoint/2010/main" val="3635670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0" indent="-571500" rtl="0">
              <a:spcBef>
                <a:spcPts val="0"/>
              </a:spcBef>
              <a:spcAft>
                <a:spcPts val="1200"/>
              </a:spcAft>
              <a:buFont typeface="Wingdings" panose="05000000000000000000" pitchFamily="2" charset="2"/>
              <a:buChar char="§"/>
            </a:pPr>
            <a:r>
              <a:rPr lang="en-US" b="0" i="0" u="none" strike="noStrike" dirty="0">
                <a:solidFill>
                  <a:srgbClr val="000000"/>
                </a:solidFill>
                <a:effectLst/>
                <a:latin typeface="Arial Narrow" panose="020B0606020202030204" pitchFamily="34" charset="0"/>
              </a:rPr>
              <a:t>Analysis of composition of microbiomes (ANCOM) analysis (</a:t>
            </a:r>
            <a:r>
              <a:rPr lang="en-US" b="0" u="none" strike="noStrike" dirty="0">
                <a:solidFill>
                  <a:srgbClr val="000000"/>
                </a:solidFill>
                <a:effectLst/>
                <a:latin typeface="Arial Narrow" panose="020B0606020202030204" pitchFamily="34" charset="0"/>
              </a:rPr>
              <a:t>Fig. 3</a:t>
            </a:r>
            <a:r>
              <a:rPr lang="en-US" b="0" i="0" u="none" strike="noStrike" dirty="0">
                <a:solidFill>
                  <a:srgbClr val="000000"/>
                </a:solidFill>
                <a:effectLst/>
                <a:latin typeface="Arial Narrow" panose="020B0606020202030204" pitchFamily="34" charset="0"/>
              </a:rPr>
              <a:t>) can be used to compare the composition of microbiomes in 2+ populations and identify significantly different taxa.</a:t>
            </a:r>
            <a:r>
              <a:rPr lang="en-US" b="0" i="0" u="none" strike="noStrike" baseline="30000" dirty="0">
                <a:solidFill>
                  <a:srgbClr val="000000"/>
                </a:solidFill>
                <a:effectLst/>
                <a:latin typeface="Arial Narrow" panose="020B0606020202030204" pitchFamily="34" charset="0"/>
              </a:rPr>
              <a:t>6</a:t>
            </a:r>
            <a:endParaRPr lang="en-US" b="0" i="0" u="none" strike="noStrike" dirty="0">
              <a:solidFill>
                <a:srgbClr val="000000"/>
              </a:solidFill>
              <a:effectLst/>
              <a:latin typeface="Arial Narrow" panose="020B0606020202030204" pitchFamily="34" charset="0"/>
            </a:endParaRPr>
          </a:p>
          <a:p>
            <a:pPr marL="1028700" lvl="1" indent="-571500">
              <a:spcAft>
                <a:spcPts val="1200"/>
              </a:spcAft>
              <a:buFont typeface="Wingdings" panose="05000000000000000000" pitchFamily="2" charset="2"/>
              <a:buChar char="§"/>
            </a:pPr>
            <a:r>
              <a:rPr lang="en-US" dirty="0">
                <a:latin typeface="Arial Narrow" panose="020B0606020202030204" pitchFamily="34" charset="0"/>
              </a:rPr>
              <a:t>484 taxa (at the genus level) were considered to be significantly different between the nuclear- contaminated and background samples.</a:t>
            </a:r>
          </a:p>
          <a:p>
            <a:pPr marL="1028700" lvl="1" indent="-571500">
              <a:spcAft>
                <a:spcPts val="1200"/>
              </a:spcAft>
              <a:buFont typeface="Wingdings" panose="05000000000000000000" pitchFamily="2" charset="2"/>
              <a:buChar char="§"/>
            </a:pPr>
            <a:endParaRPr lang="en-US" dirty="0">
              <a:latin typeface="Arial Narrow" panose="020B0606020202030204" pitchFamily="34" charset="0"/>
            </a:endParaRPr>
          </a:p>
          <a:p>
            <a:pPr marL="457200" lvl="1" indent="0">
              <a:spcAft>
                <a:spcPts val="1200"/>
              </a:spcAft>
              <a:buFont typeface="Wingdings" panose="05000000000000000000" pitchFamily="2" charset="2"/>
              <a:buNone/>
            </a:pPr>
            <a:endParaRPr lang="en-US" dirty="0">
              <a:latin typeface="Arial Narrow" panose="020B0606020202030204" pitchFamily="34" charset="0"/>
            </a:endParaRPr>
          </a:p>
          <a:p>
            <a:pPr marL="457200" lvl="1" indent="0">
              <a:spcAft>
                <a:spcPts val="1200"/>
              </a:spcAft>
              <a:buFont typeface="Wingdings" panose="05000000000000000000" pitchFamily="2" charset="2"/>
              <a:buNone/>
            </a:pPr>
            <a:r>
              <a:rPr lang="en-US" dirty="0">
                <a:latin typeface="Arial Narrow" panose="020B0606020202030204" pitchFamily="34" charset="0"/>
              </a:rPr>
              <a:t>(6) Mandal S, Van </a:t>
            </a:r>
            <a:r>
              <a:rPr lang="en-US" dirty="0" err="1">
                <a:latin typeface="Arial Narrow" panose="020B0606020202030204" pitchFamily="34" charset="0"/>
              </a:rPr>
              <a:t>Treuren</a:t>
            </a:r>
            <a:r>
              <a:rPr lang="en-US" dirty="0">
                <a:latin typeface="Arial Narrow" panose="020B0606020202030204" pitchFamily="34" charset="0"/>
              </a:rPr>
              <a:t> W, White RA, </a:t>
            </a:r>
            <a:r>
              <a:rPr lang="en-US" dirty="0" err="1">
                <a:latin typeface="Arial Narrow" panose="020B0606020202030204" pitchFamily="34" charset="0"/>
              </a:rPr>
              <a:t>Eggesbø</a:t>
            </a:r>
            <a:r>
              <a:rPr lang="en-US" dirty="0">
                <a:latin typeface="Arial Narrow" panose="020B0606020202030204" pitchFamily="34" charset="0"/>
              </a:rPr>
              <a:t> M, Knight R, </a:t>
            </a:r>
            <a:r>
              <a:rPr lang="en-US" dirty="0" err="1">
                <a:latin typeface="Arial Narrow" panose="020B0606020202030204" pitchFamily="34" charset="0"/>
              </a:rPr>
              <a:t>Peddada</a:t>
            </a:r>
            <a:r>
              <a:rPr lang="en-US" dirty="0">
                <a:latin typeface="Arial Narrow" panose="020B0606020202030204" pitchFamily="34" charset="0"/>
              </a:rPr>
              <a:t> SD. Analysis of composition of microbiomes: a novel method for studying microbial composition. </a:t>
            </a:r>
            <a:r>
              <a:rPr lang="en-US" dirty="0" err="1">
                <a:latin typeface="Arial Narrow" panose="020B0606020202030204" pitchFamily="34" charset="0"/>
              </a:rPr>
              <a:t>Microb</a:t>
            </a:r>
            <a:r>
              <a:rPr lang="en-US" dirty="0">
                <a:latin typeface="Arial Narrow" panose="020B0606020202030204" pitchFamily="34" charset="0"/>
              </a:rPr>
              <a:t> </a:t>
            </a:r>
            <a:r>
              <a:rPr lang="en-US" dirty="0" err="1">
                <a:latin typeface="Arial Narrow" panose="020B0606020202030204" pitchFamily="34" charset="0"/>
              </a:rPr>
              <a:t>Ecol</a:t>
            </a:r>
            <a:r>
              <a:rPr lang="en-US" dirty="0">
                <a:latin typeface="Arial Narrow" panose="020B0606020202030204" pitchFamily="34" charset="0"/>
              </a:rPr>
              <a:t> Health Dis. 2015 May 29;26:27663. </a:t>
            </a:r>
            <a:r>
              <a:rPr lang="en-US" dirty="0" err="1">
                <a:latin typeface="Arial Narrow" panose="020B0606020202030204" pitchFamily="34" charset="0"/>
              </a:rPr>
              <a:t>doi</a:t>
            </a:r>
            <a:r>
              <a:rPr lang="en-US" dirty="0">
                <a:latin typeface="Arial Narrow" panose="020B0606020202030204" pitchFamily="34" charset="0"/>
              </a:rPr>
              <a:t>: 10.3402/mehd.v26.27663. PMID: 26028277; PMCID: PMC4450248.</a:t>
            </a:r>
            <a:br>
              <a:rPr lang="en-US" dirty="0">
                <a:latin typeface="Arial Narrow" panose="020B0606020202030204" pitchFamily="34" charset="0"/>
              </a:rPr>
            </a:br>
            <a:endParaRPr lang="en-US" dirty="0">
              <a:latin typeface="Arial Narrow" panose="020B0606020202030204" pitchFamily="34" charset="0"/>
            </a:endParaRPr>
          </a:p>
          <a:p>
            <a:endParaRPr lang="en-US" dirty="0"/>
          </a:p>
        </p:txBody>
      </p:sp>
      <p:sp>
        <p:nvSpPr>
          <p:cNvPr id="4" name="Slide Number Placeholder 3"/>
          <p:cNvSpPr>
            <a:spLocks noGrp="1"/>
          </p:cNvSpPr>
          <p:nvPr>
            <p:ph type="sldNum" sz="quarter" idx="5"/>
          </p:nvPr>
        </p:nvSpPr>
        <p:spPr/>
        <p:txBody>
          <a:bodyPr/>
          <a:lstStyle/>
          <a:p>
            <a:fld id="{56B5F50B-F592-482C-A231-9D6AFF6F95C4}" type="slidenum">
              <a:rPr lang="en-US" smtClean="0"/>
              <a:t>6</a:t>
            </a:fld>
            <a:endParaRPr lang="en-US"/>
          </a:p>
        </p:txBody>
      </p:sp>
    </p:spTree>
    <p:extLst>
      <p:ext uri="{BB962C8B-B14F-4D97-AF65-F5344CB8AC3E}">
        <p14:creationId xmlns:p14="http://schemas.microsoft.com/office/powerpoint/2010/main" val="255797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B5F50B-F592-482C-A231-9D6AFF6F95C4}" type="slidenum">
              <a:rPr lang="en-US" smtClean="0"/>
              <a:t>7</a:t>
            </a:fld>
            <a:endParaRPr lang="en-US"/>
          </a:p>
        </p:txBody>
      </p:sp>
    </p:spTree>
    <p:extLst>
      <p:ext uri="{BB962C8B-B14F-4D97-AF65-F5344CB8AC3E}">
        <p14:creationId xmlns:p14="http://schemas.microsoft.com/office/powerpoint/2010/main" val="2162338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0" indent="-571500" rtl="0">
              <a:spcBef>
                <a:spcPts val="0"/>
              </a:spcBef>
              <a:spcAft>
                <a:spcPts val="1200"/>
              </a:spcAft>
              <a:buFont typeface="Wingdings" panose="05000000000000000000" pitchFamily="2" charset="2"/>
              <a:buChar char="§"/>
            </a:pPr>
            <a:r>
              <a:rPr lang="en-US" dirty="0">
                <a:latin typeface="Arial Narrow" panose="020B0606020202030204" pitchFamily="34" charset="0"/>
              </a:rPr>
              <a:t>Principal Component Analysis (PCA) is a dimensionality-reduction method (Fig. 4a) that can increase the interpretability of large datasets while minimizing information loss.</a:t>
            </a:r>
            <a:r>
              <a:rPr lang="en-US" baseline="30000" dirty="0">
                <a:latin typeface="Arial Narrow" panose="020B0606020202030204" pitchFamily="34" charset="0"/>
              </a:rPr>
              <a:t>7</a:t>
            </a:r>
          </a:p>
          <a:p>
            <a:pPr marL="1028700" lvl="1" indent="-571500">
              <a:spcAft>
                <a:spcPts val="1200"/>
              </a:spcAft>
              <a:buFont typeface="Wingdings" panose="05000000000000000000" pitchFamily="2" charset="2"/>
              <a:buChar char="§"/>
            </a:pPr>
            <a:r>
              <a:rPr lang="en-US" dirty="0">
                <a:latin typeface="Arial Narrow" panose="020B0606020202030204" pitchFamily="34" charset="0"/>
              </a:rPr>
              <a:t>Each PC captures </a:t>
            </a:r>
            <a:r>
              <a:rPr lang="en-US" u="sng" dirty="0">
                <a:latin typeface="Arial Narrow" panose="020B0606020202030204" pitchFamily="34" charset="0"/>
              </a:rPr>
              <a:t>very little variation</a:t>
            </a:r>
            <a:r>
              <a:rPr lang="en-US" dirty="0">
                <a:latin typeface="Arial Narrow" panose="020B0606020202030204" pitchFamily="34" charset="0"/>
              </a:rPr>
              <a:t> from the data.</a:t>
            </a:r>
          </a:p>
          <a:p>
            <a:pPr marL="571500" indent="-571500" rtl="0">
              <a:spcBef>
                <a:spcPts val="0"/>
              </a:spcBef>
              <a:spcAft>
                <a:spcPts val="1200"/>
              </a:spcAft>
              <a:buFont typeface="Wingdings" panose="05000000000000000000" pitchFamily="2" charset="2"/>
              <a:buChar char="§"/>
            </a:pPr>
            <a:r>
              <a:rPr lang="en-US" dirty="0">
                <a:latin typeface="Arial Narrow" panose="020B0606020202030204" pitchFamily="34" charset="0"/>
              </a:rPr>
              <a:t>Principal Coordinate Analysis (PCoA) is a statistical method (Fig. 4b) that converts a matrix of distances between samples to a map of the dimensions that account for the maximum distances.</a:t>
            </a:r>
            <a:r>
              <a:rPr lang="en-US" baseline="30000" dirty="0">
                <a:latin typeface="Arial Narrow" panose="020B0606020202030204" pitchFamily="34" charset="0"/>
              </a:rPr>
              <a:t>8</a:t>
            </a:r>
            <a:endParaRPr lang="en-US" dirty="0">
              <a:latin typeface="Arial Narrow" panose="020B0606020202030204" pitchFamily="34" charset="0"/>
            </a:endParaRPr>
          </a:p>
          <a:p>
            <a:pPr marL="1028700" lvl="1" indent="-571500">
              <a:spcAft>
                <a:spcPts val="1200"/>
              </a:spcAft>
              <a:buFont typeface="Wingdings" panose="05000000000000000000" pitchFamily="2" charset="2"/>
              <a:buChar char="§"/>
            </a:pPr>
            <a:r>
              <a:rPr lang="en-US" dirty="0">
                <a:latin typeface="Arial Narrow" panose="020B0606020202030204" pitchFamily="34" charset="0"/>
              </a:rPr>
              <a:t>Two clusters of contaminated samples differ greatly; </a:t>
            </a:r>
            <a:r>
              <a:rPr lang="en-US" u="sng" dirty="0">
                <a:latin typeface="Arial Narrow" panose="020B0606020202030204" pitchFamily="34" charset="0"/>
              </a:rPr>
              <a:t>separations of contaminated samples from background samples are apparent</a:t>
            </a:r>
            <a:r>
              <a:rPr lang="en-US" dirty="0">
                <a:latin typeface="Arial Narrow" panose="020B0606020202030204" pitchFamily="34" charset="0"/>
              </a:rPr>
              <a:t>.</a:t>
            </a:r>
          </a:p>
          <a:p>
            <a:pPr marL="1028700" lvl="1" indent="-571500">
              <a:spcAft>
                <a:spcPts val="1200"/>
              </a:spcAft>
              <a:buFont typeface="Wingdings" panose="05000000000000000000" pitchFamily="2" charset="2"/>
              <a:buChar char="§"/>
            </a:pPr>
            <a:endParaRPr lang="en-US" dirty="0">
              <a:latin typeface="Arial Narrow" panose="020B0606020202030204" pitchFamily="34" charset="0"/>
            </a:endParaRPr>
          </a:p>
          <a:p>
            <a:pPr marL="457200" lvl="1" indent="0">
              <a:spcAft>
                <a:spcPts val="1200"/>
              </a:spcAft>
              <a:buFont typeface="Wingdings" panose="05000000000000000000" pitchFamily="2" charset="2"/>
              <a:buNone/>
            </a:pPr>
            <a:r>
              <a:rPr lang="en-US" dirty="0">
                <a:latin typeface="Arial Narrow" panose="020B0606020202030204" pitchFamily="34" charset="0"/>
              </a:rPr>
              <a:t>(7) Jolliffe Ian T. and </a:t>
            </a:r>
            <a:r>
              <a:rPr lang="en-US" dirty="0" err="1">
                <a:latin typeface="Arial Narrow" panose="020B0606020202030204" pitchFamily="34" charset="0"/>
              </a:rPr>
              <a:t>Cadima</a:t>
            </a:r>
            <a:r>
              <a:rPr lang="en-US" dirty="0">
                <a:latin typeface="Arial Narrow" panose="020B0606020202030204" pitchFamily="34" charset="0"/>
              </a:rPr>
              <a:t> Jorge 2016Principal component analysis: a review and recent developments. Phil. Trans. R. Soc. A.3742015020220150202</a:t>
            </a:r>
          </a:p>
          <a:p>
            <a:pPr marL="457200" lvl="1" indent="0">
              <a:spcAft>
                <a:spcPts val="1200"/>
              </a:spcAft>
              <a:buFont typeface="Wingdings" panose="05000000000000000000" pitchFamily="2" charset="2"/>
              <a:buNone/>
            </a:pPr>
            <a:r>
              <a:rPr lang="en-US" dirty="0">
                <a:latin typeface="Arial Narrow" panose="020B0606020202030204" pitchFamily="34" charset="0"/>
              </a:rPr>
              <a:t>http://doi.org/10.1098/rsta.2015.0202</a:t>
            </a:r>
          </a:p>
          <a:p>
            <a:pPr marL="457200" lvl="1" indent="0">
              <a:spcAft>
                <a:spcPts val="1200"/>
              </a:spcAft>
              <a:buFont typeface="Wingdings" panose="05000000000000000000" pitchFamily="2" charset="2"/>
              <a:buNone/>
            </a:pPr>
            <a:r>
              <a:rPr lang="en-US" dirty="0">
                <a:latin typeface="Arial Narrow" panose="020B0606020202030204" pitchFamily="34" charset="0"/>
              </a:rPr>
              <a:t>(8) Gower, J.C. (2015). Principal Coordinates Analysis. In Wiley </a:t>
            </a:r>
            <a:r>
              <a:rPr lang="en-US" dirty="0" err="1">
                <a:latin typeface="Arial Narrow" panose="020B0606020202030204" pitchFamily="34" charset="0"/>
              </a:rPr>
              <a:t>StatsRef</a:t>
            </a:r>
            <a:r>
              <a:rPr lang="en-US" dirty="0">
                <a:latin typeface="Arial Narrow" panose="020B0606020202030204" pitchFamily="34" charset="0"/>
              </a:rPr>
              <a:t>: Statistics Reference Online (eds N. Balakrishnan, T. Colton, B. Everitt, W. </a:t>
            </a:r>
            <a:r>
              <a:rPr lang="en-US" dirty="0" err="1">
                <a:latin typeface="Arial Narrow" panose="020B0606020202030204" pitchFamily="34" charset="0"/>
              </a:rPr>
              <a:t>Piegorsch</a:t>
            </a:r>
            <a:r>
              <a:rPr lang="en-US" dirty="0">
                <a:latin typeface="Arial Narrow" panose="020B0606020202030204" pitchFamily="34" charset="0"/>
              </a:rPr>
              <a:t>, F. Ruggeri and J.L. </a:t>
            </a:r>
            <a:r>
              <a:rPr lang="en-US" dirty="0" err="1">
                <a:latin typeface="Arial Narrow" panose="020B0606020202030204" pitchFamily="34" charset="0"/>
              </a:rPr>
              <a:t>Teugels</a:t>
            </a:r>
            <a:r>
              <a:rPr lang="en-US" dirty="0">
                <a:latin typeface="Arial Narrow" panose="020B0606020202030204" pitchFamily="34" charset="0"/>
              </a:rPr>
              <a:t>). https://doi.org/10.1002/9781118445112.stat05670.pub2</a:t>
            </a:r>
          </a:p>
          <a:p>
            <a:endParaRPr lang="en-US" dirty="0"/>
          </a:p>
        </p:txBody>
      </p:sp>
      <p:sp>
        <p:nvSpPr>
          <p:cNvPr id="4" name="Slide Number Placeholder 3"/>
          <p:cNvSpPr>
            <a:spLocks noGrp="1"/>
          </p:cNvSpPr>
          <p:nvPr>
            <p:ph type="sldNum" sz="quarter" idx="5"/>
          </p:nvPr>
        </p:nvSpPr>
        <p:spPr/>
        <p:txBody>
          <a:bodyPr/>
          <a:lstStyle/>
          <a:p>
            <a:fld id="{56B5F50B-F592-482C-A231-9D6AFF6F95C4}" type="slidenum">
              <a:rPr lang="en-US" smtClean="0"/>
              <a:t>8</a:t>
            </a:fld>
            <a:endParaRPr lang="en-US"/>
          </a:p>
        </p:txBody>
      </p:sp>
    </p:spTree>
    <p:extLst>
      <p:ext uri="{BB962C8B-B14F-4D97-AF65-F5344CB8AC3E}">
        <p14:creationId xmlns:p14="http://schemas.microsoft.com/office/powerpoint/2010/main" val="3586885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0" indent="-571500">
              <a:spcAft>
                <a:spcPts val="1200"/>
              </a:spcAft>
              <a:buFont typeface="Wingdings" panose="05000000000000000000" pitchFamily="2" charset="2"/>
              <a:buChar char="§"/>
            </a:pPr>
            <a:r>
              <a:rPr lang="en-US" dirty="0">
                <a:latin typeface="Arial Narrow" panose="020B0606020202030204" pitchFamily="34" charset="0"/>
              </a:rPr>
              <a:t>Integration with a community studying diverse aspects of nuclear processing and technology gives context and constraints on our work.</a:t>
            </a:r>
          </a:p>
          <a:p>
            <a:pPr marL="571500" indent="-571500">
              <a:spcAft>
                <a:spcPts val="1200"/>
              </a:spcAft>
              <a:buFont typeface="Wingdings" panose="05000000000000000000" pitchFamily="2" charset="2"/>
              <a:buChar char="§"/>
            </a:pPr>
            <a:r>
              <a:rPr lang="en-US" dirty="0">
                <a:latin typeface="Arial Narrow" panose="020B0606020202030204" pitchFamily="34" charset="0"/>
              </a:rPr>
              <a:t>The opportunity to collaborate across the university and national labs allows us access to sites, nuclear process information, and intellectual collaboration we might not have otherwise.</a:t>
            </a:r>
          </a:p>
          <a:p>
            <a:pPr marL="571500" indent="-571500">
              <a:spcAft>
                <a:spcPts val="1200"/>
              </a:spcAft>
              <a:buFont typeface="Wingdings" panose="05000000000000000000" pitchFamily="2" charset="2"/>
              <a:buChar char="§"/>
            </a:pPr>
            <a:r>
              <a:rPr lang="en-US" dirty="0">
                <a:latin typeface="Arial Narrow" panose="020B0606020202030204" pitchFamily="34" charset="0"/>
              </a:rPr>
              <a:t>Specifically, the ability to operate at Y12 and Savannah River as exemplars of different nuclear processing sites is valuable, amplified by the collaboration between the Arkin, Hazen, </a:t>
            </a:r>
            <a:r>
              <a:rPr lang="en-US" dirty="0" err="1">
                <a:latin typeface="Arial Narrow" panose="020B0606020202030204" pitchFamily="34" charset="0"/>
              </a:rPr>
              <a:t>Alm</a:t>
            </a:r>
            <a:r>
              <a:rPr lang="en-US" dirty="0">
                <a:latin typeface="Arial Narrow" panose="020B0606020202030204" pitchFamily="34" charset="0"/>
              </a:rPr>
              <a:t> and Duff labs.</a:t>
            </a:r>
            <a:br>
              <a:rPr lang="en-US" dirty="0">
                <a:latin typeface="Arial Narrow" panose="020B0606020202030204" pitchFamily="34" charset="0"/>
              </a:rPr>
            </a:br>
            <a:endParaRPr lang="en-US" dirty="0">
              <a:latin typeface="Arial Narrow" panose="020B0606020202030204" pitchFamily="34" charset="0"/>
            </a:endParaRPr>
          </a:p>
          <a:p>
            <a:endParaRPr lang="en-US" dirty="0"/>
          </a:p>
        </p:txBody>
      </p:sp>
      <p:sp>
        <p:nvSpPr>
          <p:cNvPr id="4" name="Slide Number Placeholder 3"/>
          <p:cNvSpPr>
            <a:spLocks noGrp="1"/>
          </p:cNvSpPr>
          <p:nvPr>
            <p:ph type="sldNum" sz="quarter" idx="5"/>
          </p:nvPr>
        </p:nvSpPr>
        <p:spPr/>
        <p:txBody>
          <a:bodyPr/>
          <a:lstStyle/>
          <a:p>
            <a:fld id="{56B5F50B-F592-482C-A231-9D6AFF6F95C4}" type="slidenum">
              <a:rPr lang="en-US" smtClean="0"/>
              <a:t>9</a:t>
            </a:fld>
            <a:endParaRPr lang="en-US"/>
          </a:p>
        </p:txBody>
      </p:sp>
    </p:spTree>
    <p:extLst>
      <p:ext uri="{BB962C8B-B14F-4D97-AF65-F5344CB8AC3E}">
        <p14:creationId xmlns:p14="http://schemas.microsoft.com/office/powerpoint/2010/main" val="1267649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0" indent="-571500">
              <a:spcAft>
                <a:spcPts val="1200"/>
              </a:spcAft>
              <a:buFont typeface="Wingdings" panose="05000000000000000000" pitchFamily="2" charset="2"/>
              <a:buChar char="§"/>
            </a:pPr>
            <a:r>
              <a:rPr lang="en-US" dirty="0">
                <a:latin typeface="Arial Narrow" panose="020B0606020202030204" pitchFamily="34" charset="0"/>
              </a:rPr>
              <a:t>It is critical to have a standard protocol for collection and processing of the data.</a:t>
            </a:r>
          </a:p>
          <a:p>
            <a:pPr marL="1028700" lvl="1" indent="-571500">
              <a:spcAft>
                <a:spcPts val="1200"/>
              </a:spcAft>
              <a:buFont typeface="Wingdings" panose="05000000000000000000" pitchFamily="2" charset="2"/>
              <a:buChar char="§"/>
            </a:pPr>
            <a:r>
              <a:rPr lang="en-US" dirty="0">
                <a:latin typeface="Arial Narrow" panose="020B0606020202030204" pitchFamily="34" charset="0"/>
              </a:rPr>
              <a:t>Although it is possible to use data from the global community to help train the model, differences in data type (amplicon vs. metagenomics) and sequencing/extraction protocols can present challenges that we need to address.</a:t>
            </a:r>
          </a:p>
          <a:p>
            <a:pPr marL="571500" indent="-571500">
              <a:spcAft>
                <a:spcPts val="1200"/>
              </a:spcAft>
              <a:buFont typeface="Wingdings" panose="05000000000000000000" pitchFamily="2" charset="2"/>
              <a:buChar char="§"/>
            </a:pPr>
            <a:r>
              <a:rPr lang="en-US" dirty="0">
                <a:latin typeface="Arial Narrow" panose="020B0606020202030204" pitchFamily="34" charset="0"/>
              </a:rPr>
              <a:t>The metadata of a site and its history is essential to good data science, and this remains challenging as few standards applicable to this type of study exist. </a:t>
            </a:r>
          </a:p>
          <a:p>
            <a:pPr marL="1028700" lvl="1" indent="-571500">
              <a:spcAft>
                <a:spcPts val="1200"/>
              </a:spcAft>
              <a:buFont typeface="Wingdings" panose="05000000000000000000" pitchFamily="2" charset="2"/>
              <a:buChar char="§"/>
            </a:pPr>
            <a:r>
              <a:rPr lang="en-US" dirty="0">
                <a:latin typeface="Arial Narrow" panose="020B0606020202030204" pitchFamily="34" charset="0"/>
              </a:rPr>
              <a:t>However, even with relatively low-resolution measurements, we see </a:t>
            </a:r>
            <a:r>
              <a:rPr lang="en-US" u="sng" dirty="0">
                <a:latin typeface="Arial Narrow" panose="020B0606020202030204" pitchFamily="34" charset="0"/>
              </a:rPr>
              <a:t>strong association of samples from similar contaminated sites clustering across studies</a:t>
            </a:r>
            <a:r>
              <a:rPr lang="en-US" dirty="0">
                <a:latin typeface="Arial Narrow" panose="020B0606020202030204" pitchFamily="34" charset="0"/>
              </a:rPr>
              <a:t>. </a:t>
            </a:r>
          </a:p>
          <a:p>
            <a:pPr marL="571500" indent="-571500">
              <a:spcAft>
                <a:spcPts val="1200"/>
              </a:spcAft>
              <a:buFont typeface="Wingdings" panose="05000000000000000000" pitchFamily="2" charset="2"/>
              <a:buChar char="§"/>
            </a:pPr>
            <a:r>
              <a:rPr lang="en-US" dirty="0">
                <a:latin typeface="Arial Narrow" panose="020B0606020202030204" pitchFamily="34" charset="0"/>
              </a:rPr>
              <a:t>To better power our models, further (and higher resolution) measurements from contaminated sites will be added to the dataset.</a:t>
            </a:r>
            <a:br>
              <a:rPr lang="en-US" dirty="0">
                <a:latin typeface="Arial Narrow" panose="020B0606020202030204" pitchFamily="34" charset="0"/>
              </a:rPr>
            </a:br>
            <a:endParaRPr lang="en-US" dirty="0">
              <a:latin typeface="Arial Narrow" panose="020B0606020202030204" pitchFamily="34" charset="0"/>
            </a:endParaRPr>
          </a:p>
          <a:p>
            <a:endParaRPr lang="en-US" dirty="0"/>
          </a:p>
        </p:txBody>
      </p:sp>
      <p:sp>
        <p:nvSpPr>
          <p:cNvPr id="4" name="Slide Number Placeholder 3"/>
          <p:cNvSpPr>
            <a:spLocks noGrp="1"/>
          </p:cNvSpPr>
          <p:nvPr>
            <p:ph type="sldNum" sz="quarter" idx="5"/>
          </p:nvPr>
        </p:nvSpPr>
        <p:spPr/>
        <p:txBody>
          <a:bodyPr/>
          <a:lstStyle/>
          <a:p>
            <a:fld id="{56B5F50B-F592-482C-A231-9D6AFF6F95C4}" type="slidenum">
              <a:rPr lang="en-US" smtClean="0"/>
              <a:t>10</a:t>
            </a:fld>
            <a:endParaRPr lang="en-US"/>
          </a:p>
        </p:txBody>
      </p:sp>
    </p:spTree>
    <p:extLst>
      <p:ext uri="{BB962C8B-B14F-4D97-AF65-F5344CB8AC3E}">
        <p14:creationId xmlns:p14="http://schemas.microsoft.com/office/powerpoint/2010/main" val="2672760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DCBF3-7794-3013-48E3-F9CE68ADE7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3673B03-184C-7198-DBF2-873554B18F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C7063B-ACE4-FAA0-40D3-6810A46B3981}"/>
              </a:ext>
            </a:extLst>
          </p:cNvPr>
          <p:cNvSpPr>
            <a:spLocks noGrp="1"/>
          </p:cNvSpPr>
          <p:nvPr>
            <p:ph type="dt" sz="half" idx="10"/>
          </p:nvPr>
        </p:nvSpPr>
        <p:spPr/>
        <p:txBody>
          <a:bodyPr/>
          <a:lstStyle/>
          <a:p>
            <a:fld id="{D748774A-E982-4271-A12C-5E01DC482E80}" type="datetimeFigureOut">
              <a:rPr lang="en-US" smtClean="0"/>
              <a:t>3/18/2023</a:t>
            </a:fld>
            <a:endParaRPr lang="en-US"/>
          </a:p>
        </p:txBody>
      </p:sp>
      <p:sp>
        <p:nvSpPr>
          <p:cNvPr id="5" name="Footer Placeholder 4">
            <a:extLst>
              <a:ext uri="{FF2B5EF4-FFF2-40B4-BE49-F238E27FC236}">
                <a16:creationId xmlns:a16="http://schemas.microsoft.com/office/drawing/2014/main" id="{A2ADB0AC-D63F-F73F-45ED-A20DA8080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3600B8-5A4C-4C5E-6C6C-D646F5F2C0CE}"/>
              </a:ext>
            </a:extLst>
          </p:cNvPr>
          <p:cNvSpPr>
            <a:spLocks noGrp="1"/>
          </p:cNvSpPr>
          <p:nvPr>
            <p:ph type="sldNum" sz="quarter" idx="12"/>
          </p:nvPr>
        </p:nvSpPr>
        <p:spPr/>
        <p:txBody>
          <a:bodyPr/>
          <a:lstStyle/>
          <a:p>
            <a:fld id="{25173221-C840-46C7-BEE0-E525DB24D1EB}" type="slidenum">
              <a:rPr lang="en-US" smtClean="0"/>
              <a:t>‹#›</a:t>
            </a:fld>
            <a:endParaRPr lang="en-US"/>
          </a:p>
        </p:txBody>
      </p:sp>
    </p:spTree>
    <p:extLst>
      <p:ext uri="{BB962C8B-B14F-4D97-AF65-F5344CB8AC3E}">
        <p14:creationId xmlns:p14="http://schemas.microsoft.com/office/powerpoint/2010/main" val="2637195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1C85D-1570-841E-1CF4-533ACFA27A9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4236203-2C33-8677-4F74-9D7A099ED9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71C2FF-B2C6-913B-2A7B-2122A4A884B1}"/>
              </a:ext>
            </a:extLst>
          </p:cNvPr>
          <p:cNvSpPr>
            <a:spLocks noGrp="1"/>
          </p:cNvSpPr>
          <p:nvPr>
            <p:ph type="dt" sz="half" idx="10"/>
          </p:nvPr>
        </p:nvSpPr>
        <p:spPr/>
        <p:txBody>
          <a:bodyPr/>
          <a:lstStyle/>
          <a:p>
            <a:fld id="{D748774A-E982-4271-A12C-5E01DC482E80}" type="datetimeFigureOut">
              <a:rPr lang="en-US" smtClean="0"/>
              <a:t>3/18/2023</a:t>
            </a:fld>
            <a:endParaRPr lang="en-US"/>
          </a:p>
        </p:txBody>
      </p:sp>
      <p:sp>
        <p:nvSpPr>
          <p:cNvPr id="5" name="Footer Placeholder 4">
            <a:extLst>
              <a:ext uri="{FF2B5EF4-FFF2-40B4-BE49-F238E27FC236}">
                <a16:creationId xmlns:a16="http://schemas.microsoft.com/office/drawing/2014/main" id="{CA362209-743E-6AAA-6459-E3850044FD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2B3145-26C0-8572-F46F-ECCD6B58BE83}"/>
              </a:ext>
            </a:extLst>
          </p:cNvPr>
          <p:cNvSpPr>
            <a:spLocks noGrp="1"/>
          </p:cNvSpPr>
          <p:nvPr>
            <p:ph type="sldNum" sz="quarter" idx="12"/>
          </p:nvPr>
        </p:nvSpPr>
        <p:spPr/>
        <p:txBody>
          <a:bodyPr/>
          <a:lstStyle/>
          <a:p>
            <a:fld id="{25173221-C840-46C7-BEE0-E525DB24D1EB}" type="slidenum">
              <a:rPr lang="en-US" smtClean="0"/>
              <a:t>‹#›</a:t>
            </a:fld>
            <a:endParaRPr lang="en-US"/>
          </a:p>
        </p:txBody>
      </p:sp>
    </p:spTree>
    <p:extLst>
      <p:ext uri="{BB962C8B-B14F-4D97-AF65-F5344CB8AC3E}">
        <p14:creationId xmlns:p14="http://schemas.microsoft.com/office/powerpoint/2010/main" val="416130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8B72FA-88AE-F7A6-366C-D2DEF957D04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ACB0833-C5AD-080F-44CE-77CDD6A94E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2189FA-A7F3-B654-1A06-E58FC6B483FF}"/>
              </a:ext>
            </a:extLst>
          </p:cNvPr>
          <p:cNvSpPr>
            <a:spLocks noGrp="1"/>
          </p:cNvSpPr>
          <p:nvPr>
            <p:ph type="dt" sz="half" idx="10"/>
          </p:nvPr>
        </p:nvSpPr>
        <p:spPr/>
        <p:txBody>
          <a:bodyPr/>
          <a:lstStyle/>
          <a:p>
            <a:fld id="{D748774A-E982-4271-A12C-5E01DC482E80}" type="datetimeFigureOut">
              <a:rPr lang="en-US" smtClean="0"/>
              <a:t>3/18/2023</a:t>
            </a:fld>
            <a:endParaRPr lang="en-US"/>
          </a:p>
        </p:txBody>
      </p:sp>
      <p:sp>
        <p:nvSpPr>
          <p:cNvPr id="5" name="Footer Placeholder 4">
            <a:extLst>
              <a:ext uri="{FF2B5EF4-FFF2-40B4-BE49-F238E27FC236}">
                <a16:creationId xmlns:a16="http://schemas.microsoft.com/office/drawing/2014/main" id="{C0C36CE8-CBBD-7740-C374-2054845AB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C687D2-16AD-872C-2DC6-C9CDB6BCFBDF}"/>
              </a:ext>
            </a:extLst>
          </p:cNvPr>
          <p:cNvSpPr>
            <a:spLocks noGrp="1"/>
          </p:cNvSpPr>
          <p:nvPr>
            <p:ph type="sldNum" sz="quarter" idx="12"/>
          </p:nvPr>
        </p:nvSpPr>
        <p:spPr/>
        <p:txBody>
          <a:bodyPr/>
          <a:lstStyle/>
          <a:p>
            <a:fld id="{25173221-C840-46C7-BEE0-E525DB24D1EB}" type="slidenum">
              <a:rPr lang="en-US" smtClean="0"/>
              <a:t>‹#›</a:t>
            </a:fld>
            <a:endParaRPr lang="en-US"/>
          </a:p>
        </p:txBody>
      </p:sp>
    </p:spTree>
    <p:extLst>
      <p:ext uri="{BB962C8B-B14F-4D97-AF65-F5344CB8AC3E}">
        <p14:creationId xmlns:p14="http://schemas.microsoft.com/office/powerpoint/2010/main" val="996570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0BFC7-471C-F933-1B56-4CE03F8173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56E342-878B-6500-6852-564E8C43043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AED3FC-383F-CB69-A0A6-91FB8009EB40}"/>
              </a:ext>
            </a:extLst>
          </p:cNvPr>
          <p:cNvSpPr>
            <a:spLocks noGrp="1"/>
          </p:cNvSpPr>
          <p:nvPr>
            <p:ph type="dt" sz="half" idx="10"/>
          </p:nvPr>
        </p:nvSpPr>
        <p:spPr/>
        <p:txBody>
          <a:bodyPr/>
          <a:lstStyle/>
          <a:p>
            <a:fld id="{D748774A-E982-4271-A12C-5E01DC482E80}" type="datetimeFigureOut">
              <a:rPr lang="en-US" smtClean="0"/>
              <a:t>3/18/2023</a:t>
            </a:fld>
            <a:endParaRPr lang="en-US"/>
          </a:p>
        </p:txBody>
      </p:sp>
      <p:sp>
        <p:nvSpPr>
          <p:cNvPr id="5" name="Footer Placeholder 4">
            <a:extLst>
              <a:ext uri="{FF2B5EF4-FFF2-40B4-BE49-F238E27FC236}">
                <a16:creationId xmlns:a16="http://schemas.microsoft.com/office/drawing/2014/main" id="{D328E28A-8FAA-CC1F-AC27-142527E63E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EB00CE-1573-D1C0-E64A-AC1A1211EF82}"/>
              </a:ext>
            </a:extLst>
          </p:cNvPr>
          <p:cNvSpPr>
            <a:spLocks noGrp="1"/>
          </p:cNvSpPr>
          <p:nvPr>
            <p:ph type="sldNum" sz="quarter" idx="12"/>
          </p:nvPr>
        </p:nvSpPr>
        <p:spPr/>
        <p:txBody>
          <a:bodyPr/>
          <a:lstStyle/>
          <a:p>
            <a:fld id="{25173221-C840-46C7-BEE0-E525DB24D1EB}" type="slidenum">
              <a:rPr lang="en-US" smtClean="0"/>
              <a:t>‹#›</a:t>
            </a:fld>
            <a:endParaRPr lang="en-US"/>
          </a:p>
        </p:txBody>
      </p:sp>
    </p:spTree>
    <p:extLst>
      <p:ext uri="{BB962C8B-B14F-4D97-AF65-F5344CB8AC3E}">
        <p14:creationId xmlns:p14="http://schemas.microsoft.com/office/powerpoint/2010/main" val="31617740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22B9C-0941-0F15-2BB6-F27685169A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D0CAF1-FF5E-753C-A361-B7A96789DB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53E6B8-E178-E537-AFCC-50C0FF1670E2}"/>
              </a:ext>
            </a:extLst>
          </p:cNvPr>
          <p:cNvSpPr>
            <a:spLocks noGrp="1"/>
          </p:cNvSpPr>
          <p:nvPr>
            <p:ph type="dt" sz="half" idx="10"/>
          </p:nvPr>
        </p:nvSpPr>
        <p:spPr/>
        <p:txBody>
          <a:bodyPr/>
          <a:lstStyle/>
          <a:p>
            <a:fld id="{D748774A-E982-4271-A12C-5E01DC482E80}" type="datetimeFigureOut">
              <a:rPr lang="en-US" smtClean="0"/>
              <a:t>3/18/2023</a:t>
            </a:fld>
            <a:endParaRPr lang="en-US"/>
          </a:p>
        </p:txBody>
      </p:sp>
      <p:sp>
        <p:nvSpPr>
          <p:cNvPr id="5" name="Footer Placeholder 4">
            <a:extLst>
              <a:ext uri="{FF2B5EF4-FFF2-40B4-BE49-F238E27FC236}">
                <a16:creationId xmlns:a16="http://schemas.microsoft.com/office/drawing/2014/main" id="{FA7715C6-1037-3A78-F32F-81AAB0EF55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04EE56-D525-E602-BB41-5E61EED56265}"/>
              </a:ext>
            </a:extLst>
          </p:cNvPr>
          <p:cNvSpPr>
            <a:spLocks noGrp="1"/>
          </p:cNvSpPr>
          <p:nvPr>
            <p:ph type="sldNum" sz="quarter" idx="12"/>
          </p:nvPr>
        </p:nvSpPr>
        <p:spPr/>
        <p:txBody>
          <a:bodyPr/>
          <a:lstStyle/>
          <a:p>
            <a:fld id="{25173221-C840-46C7-BEE0-E525DB24D1EB}" type="slidenum">
              <a:rPr lang="en-US" smtClean="0"/>
              <a:t>‹#›</a:t>
            </a:fld>
            <a:endParaRPr lang="en-US"/>
          </a:p>
        </p:txBody>
      </p:sp>
    </p:spTree>
    <p:extLst>
      <p:ext uri="{BB962C8B-B14F-4D97-AF65-F5344CB8AC3E}">
        <p14:creationId xmlns:p14="http://schemas.microsoft.com/office/powerpoint/2010/main" val="1232322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0D9C8-8ECF-AB63-88F4-3ED157ECC7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F772A3-4960-31FE-A87E-2DF21166E0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5D0B11-6E50-3837-533E-5FFCE072B7A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94367C-DAC6-B0EC-776A-6E2A96EA2B3D}"/>
              </a:ext>
            </a:extLst>
          </p:cNvPr>
          <p:cNvSpPr>
            <a:spLocks noGrp="1"/>
          </p:cNvSpPr>
          <p:nvPr>
            <p:ph type="dt" sz="half" idx="10"/>
          </p:nvPr>
        </p:nvSpPr>
        <p:spPr/>
        <p:txBody>
          <a:bodyPr/>
          <a:lstStyle/>
          <a:p>
            <a:fld id="{D748774A-E982-4271-A12C-5E01DC482E80}" type="datetimeFigureOut">
              <a:rPr lang="en-US" smtClean="0"/>
              <a:t>3/18/2023</a:t>
            </a:fld>
            <a:endParaRPr lang="en-US"/>
          </a:p>
        </p:txBody>
      </p:sp>
      <p:sp>
        <p:nvSpPr>
          <p:cNvPr id="6" name="Footer Placeholder 5">
            <a:extLst>
              <a:ext uri="{FF2B5EF4-FFF2-40B4-BE49-F238E27FC236}">
                <a16:creationId xmlns:a16="http://schemas.microsoft.com/office/drawing/2014/main" id="{848F1520-5E7C-0066-ABF2-6FC7D5B5B6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45C659-F36F-8C1D-27EC-7A812636DBFB}"/>
              </a:ext>
            </a:extLst>
          </p:cNvPr>
          <p:cNvSpPr>
            <a:spLocks noGrp="1"/>
          </p:cNvSpPr>
          <p:nvPr>
            <p:ph type="sldNum" sz="quarter" idx="12"/>
          </p:nvPr>
        </p:nvSpPr>
        <p:spPr/>
        <p:txBody>
          <a:bodyPr/>
          <a:lstStyle/>
          <a:p>
            <a:fld id="{25173221-C840-46C7-BEE0-E525DB24D1EB}" type="slidenum">
              <a:rPr lang="en-US" smtClean="0"/>
              <a:t>‹#›</a:t>
            </a:fld>
            <a:endParaRPr lang="en-US"/>
          </a:p>
        </p:txBody>
      </p:sp>
    </p:spTree>
    <p:extLst>
      <p:ext uri="{BB962C8B-B14F-4D97-AF65-F5344CB8AC3E}">
        <p14:creationId xmlns:p14="http://schemas.microsoft.com/office/powerpoint/2010/main" val="3750756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37AF5-8F52-E210-2B39-AE08A1AD7E2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0811707-025C-DD35-8EAA-900AA0F3E0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155A27E-BA02-F4D3-FD7F-C65A3363B41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D3C6958-1E18-307C-438C-45F26BCE7E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2B3E27-85BD-7DA9-9C92-A79E1596677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4533163-F5C9-1583-E0B1-FA25B6B55ADD}"/>
              </a:ext>
            </a:extLst>
          </p:cNvPr>
          <p:cNvSpPr>
            <a:spLocks noGrp="1"/>
          </p:cNvSpPr>
          <p:nvPr>
            <p:ph type="dt" sz="half" idx="10"/>
          </p:nvPr>
        </p:nvSpPr>
        <p:spPr/>
        <p:txBody>
          <a:bodyPr/>
          <a:lstStyle/>
          <a:p>
            <a:fld id="{D748774A-E982-4271-A12C-5E01DC482E80}" type="datetimeFigureOut">
              <a:rPr lang="en-US" smtClean="0"/>
              <a:t>3/18/2023</a:t>
            </a:fld>
            <a:endParaRPr lang="en-US"/>
          </a:p>
        </p:txBody>
      </p:sp>
      <p:sp>
        <p:nvSpPr>
          <p:cNvPr id="8" name="Footer Placeholder 7">
            <a:extLst>
              <a:ext uri="{FF2B5EF4-FFF2-40B4-BE49-F238E27FC236}">
                <a16:creationId xmlns:a16="http://schemas.microsoft.com/office/drawing/2014/main" id="{C7A732CB-7BF5-2B9A-C2F1-B1466294BB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A23FBF-99AD-6D8D-2D15-2A471F620ADF}"/>
              </a:ext>
            </a:extLst>
          </p:cNvPr>
          <p:cNvSpPr>
            <a:spLocks noGrp="1"/>
          </p:cNvSpPr>
          <p:nvPr>
            <p:ph type="sldNum" sz="quarter" idx="12"/>
          </p:nvPr>
        </p:nvSpPr>
        <p:spPr/>
        <p:txBody>
          <a:bodyPr/>
          <a:lstStyle/>
          <a:p>
            <a:fld id="{25173221-C840-46C7-BEE0-E525DB24D1EB}" type="slidenum">
              <a:rPr lang="en-US" smtClean="0"/>
              <a:t>‹#›</a:t>
            </a:fld>
            <a:endParaRPr lang="en-US"/>
          </a:p>
        </p:txBody>
      </p:sp>
    </p:spTree>
    <p:extLst>
      <p:ext uri="{BB962C8B-B14F-4D97-AF65-F5344CB8AC3E}">
        <p14:creationId xmlns:p14="http://schemas.microsoft.com/office/powerpoint/2010/main" val="2280134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B928F-FACD-FD8B-FC73-31A203BEE7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7F4196-685B-31BC-4CC5-EED2738F6A51}"/>
              </a:ext>
            </a:extLst>
          </p:cNvPr>
          <p:cNvSpPr>
            <a:spLocks noGrp="1"/>
          </p:cNvSpPr>
          <p:nvPr>
            <p:ph type="dt" sz="half" idx="10"/>
          </p:nvPr>
        </p:nvSpPr>
        <p:spPr/>
        <p:txBody>
          <a:bodyPr/>
          <a:lstStyle/>
          <a:p>
            <a:fld id="{D748774A-E982-4271-A12C-5E01DC482E80}" type="datetimeFigureOut">
              <a:rPr lang="en-US" smtClean="0"/>
              <a:t>3/18/2023</a:t>
            </a:fld>
            <a:endParaRPr lang="en-US"/>
          </a:p>
        </p:txBody>
      </p:sp>
      <p:sp>
        <p:nvSpPr>
          <p:cNvPr id="4" name="Footer Placeholder 3">
            <a:extLst>
              <a:ext uri="{FF2B5EF4-FFF2-40B4-BE49-F238E27FC236}">
                <a16:creationId xmlns:a16="http://schemas.microsoft.com/office/drawing/2014/main" id="{D078C92A-F07C-E514-9A44-0AF92AF2B4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AE316B-6A3A-76CD-B251-4C54D3E7BE64}"/>
              </a:ext>
            </a:extLst>
          </p:cNvPr>
          <p:cNvSpPr>
            <a:spLocks noGrp="1"/>
          </p:cNvSpPr>
          <p:nvPr>
            <p:ph type="sldNum" sz="quarter" idx="12"/>
          </p:nvPr>
        </p:nvSpPr>
        <p:spPr/>
        <p:txBody>
          <a:bodyPr/>
          <a:lstStyle/>
          <a:p>
            <a:fld id="{25173221-C840-46C7-BEE0-E525DB24D1EB}" type="slidenum">
              <a:rPr lang="en-US" smtClean="0"/>
              <a:t>‹#›</a:t>
            </a:fld>
            <a:endParaRPr lang="en-US"/>
          </a:p>
        </p:txBody>
      </p:sp>
    </p:spTree>
    <p:extLst>
      <p:ext uri="{BB962C8B-B14F-4D97-AF65-F5344CB8AC3E}">
        <p14:creationId xmlns:p14="http://schemas.microsoft.com/office/powerpoint/2010/main" val="4051011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06FF3A-EAEF-CEC5-F432-5AF7E8C58F28}"/>
              </a:ext>
            </a:extLst>
          </p:cNvPr>
          <p:cNvSpPr>
            <a:spLocks noGrp="1"/>
          </p:cNvSpPr>
          <p:nvPr>
            <p:ph type="dt" sz="half" idx="10"/>
          </p:nvPr>
        </p:nvSpPr>
        <p:spPr/>
        <p:txBody>
          <a:bodyPr/>
          <a:lstStyle/>
          <a:p>
            <a:fld id="{D748774A-E982-4271-A12C-5E01DC482E80}" type="datetimeFigureOut">
              <a:rPr lang="en-US" smtClean="0"/>
              <a:t>3/18/2023</a:t>
            </a:fld>
            <a:endParaRPr lang="en-US"/>
          </a:p>
        </p:txBody>
      </p:sp>
      <p:sp>
        <p:nvSpPr>
          <p:cNvPr id="3" name="Footer Placeholder 2">
            <a:extLst>
              <a:ext uri="{FF2B5EF4-FFF2-40B4-BE49-F238E27FC236}">
                <a16:creationId xmlns:a16="http://schemas.microsoft.com/office/drawing/2014/main" id="{D4EC4B47-C3FE-56A4-801A-E2DE438ED52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8B06A73-1FBA-D003-CF40-1A911D933D67}"/>
              </a:ext>
            </a:extLst>
          </p:cNvPr>
          <p:cNvSpPr>
            <a:spLocks noGrp="1"/>
          </p:cNvSpPr>
          <p:nvPr>
            <p:ph type="sldNum" sz="quarter" idx="12"/>
          </p:nvPr>
        </p:nvSpPr>
        <p:spPr/>
        <p:txBody>
          <a:bodyPr/>
          <a:lstStyle/>
          <a:p>
            <a:fld id="{25173221-C840-46C7-BEE0-E525DB24D1EB}" type="slidenum">
              <a:rPr lang="en-US" smtClean="0"/>
              <a:t>‹#›</a:t>
            </a:fld>
            <a:endParaRPr lang="en-US"/>
          </a:p>
        </p:txBody>
      </p:sp>
    </p:spTree>
    <p:extLst>
      <p:ext uri="{BB962C8B-B14F-4D97-AF65-F5344CB8AC3E}">
        <p14:creationId xmlns:p14="http://schemas.microsoft.com/office/powerpoint/2010/main" val="4222155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48F3-93FD-0121-8481-5F3CE97B47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D7626DD-804F-50B7-F740-ECBA6ACC26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0C1D24-1B17-31D9-F29A-253C4AE0D7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5E9F4F-647E-4C79-8541-C8209CA6FEC9}"/>
              </a:ext>
            </a:extLst>
          </p:cNvPr>
          <p:cNvSpPr>
            <a:spLocks noGrp="1"/>
          </p:cNvSpPr>
          <p:nvPr>
            <p:ph type="dt" sz="half" idx="10"/>
          </p:nvPr>
        </p:nvSpPr>
        <p:spPr/>
        <p:txBody>
          <a:bodyPr/>
          <a:lstStyle/>
          <a:p>
            <a:fld id="{D748774A-E982-4271-A12C-5E01DC482E80}" type="datetimeFigureOut">
              <a:rPr lang="en-US" smtClean="0"/>
              <a:t>3/18/2023</a:t>
            </a:fld>
            <a:endParaRPr lang="en-US"/>
          </a:p>
        </p:txBody>
      </p:sp>
      <p:sp>
        <p:nvSpPr>
          <p:cNvPr id="6" name="Footer Placeholder 5">
            <a:extLst>
              <a:ext uri="{FF2B5EF4-FFF2-40B4-BE49-F238E27FC236}">
                <a16:creationId xmlns:a16="http://schemas.microsoft.com/office/drawing/2014/main" id="{80B1D6F0-74C3-4219-2F8E-2C85C4AA7A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EA15FC-DE75-1601-5164-D0AF0681EDC5}"/>
              </a:ext>
            </a:extLst>
          </p:cNvPr>
          <p:cNvSpPr>
            <a:spLocks noGrp="1"/>
          </p:cNvSpPr>
          <p:nvPr>
            <p:ph type="sldNum" sz="quarter" idx="12"/>
          </p:nvPr>
        </p:nvSpPr>
        <p:spPr/>
        <p:txBody>
          <a:bodyPr/>
          <a:lstStyle/>
          <a:p>
            <a:fld id="{25173221-C840-46C7-BEE0-E525DB24D1EB}" type="slidenum">
              <a:rPr lang="en-US" smtClean="0"/>
              <a:t>‹#›</a:t>
            </a:fld>
            <a:endParaRPr lang="en-US"/>
          </a:p>
        </p:txBody>
      </p:sp>
    </p:spTree>
    <p:extLst>
      <p:ext uri="{BB962C8B-B14F-4D97-AF65-F5344CB8AC3E}">
        <p14:creationId xmlns:p14="http://schemas.microsoft.com/office/powerpoint/2010/main" val="4023440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C55A8-6248-A366-C540-6306A8B2C6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CF9598F-C43B-F5AA-0881-151A0B4D70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3D374F1-9D7C-B1DC-482B-6EE45380B2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136B6B-1228-9DE1-AC51-970C6138B8D2}"/>
              </a:ext>
            </a:extLst>
          </p:cNvPr>
          <p:cNvSpPr>
            <a:spLocks noGrp="1"/>
          </p:cNvSpPr>
          <p:nvPr>
            <p:ph type="dt" sz="half" idx="10"/>
          </p:nvPr>
        </p:nvSpPr>
        <p:spPr/>
        <p:txBody>
          <a:bodyPr/>
          <a:lstStyle/>
          <a:p>
            <a:fld id="{D748774A-E982-4271-A12C-5E01DC482E80}" type="datetimeFigureOut">
              <a:rPr lang="en-US" smtClean="0"/>
              <a:t>3/18/2023</a:t>
            </a:fld>
            <a:endParaRPr lang="en-US"/>
          </a:p>
        </p:txBody>
      </p:sp>
      <p:sp>
        <p:nvSpPr>
          <p:cNvPr id="6" name="Footer Placeholder 5">
            <a:extLst>
              <a:ext uri="{FF2B5EF4-FFF2-40B4-BE49-F238E27FC236}">
                <a16:creationId xmlns:a16="http://schemas.microsoft.com/office/drawing/2014/main" id="{A4495835-6632-2412-3090-DAFFFE4EE5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5211E6-4500-0412-4B2C-DAF7EA439D58}"/>
              </a:ext>
            </a:extLst>
          </p:cNvPr>
          <p:cNvSpPr>
            <a:spLocks noGrp="1"/>
          </p:cNvSpPr>
          <p:nvPr>
            <p:ph type="sldNum" sz="quarter" idx="12"/>
          </p:nvPr>
        </p:nvSpPr>
        <p:spPr/>
        <p:txBody>
          <a:bodyPr/>
          <a:lstStyle/>
          <a:p>
            <a:fld id="{25173221-C840-46C7-BEE0-E525DB24D1EB}" type="slidenum">
              <a:rPr lang="en-US" smtClean="0"/>
              <a:t>‹#›</a:t>
            </a:fld>
            <a:endParaRPr lang="en-US"/>
          </a:p>
        </p:txBody>
      </p:sp>
    </p:spTree>
    <p:extLst>
      <p:ext uri="{BB962C8B-B14F-4D97-AF65-F5344CB8AC3E}">
        <p14:creationId xmlns:p14="http://schemas.microsoft.com/office/powerpoint/2010/main" val="80353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571E17-6CA2-790D-6327-09B0C63EC3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EF0F2D5-D861-1E49-DCC8-D523176313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8B4CCE-990F-6977-5804-F16AB5341B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8774A-E982-4271-A12C-5E01DC482E80}" type="datetimeFigureOut">
              <a:rPr lang="en-US" smtClean="0"/>
              <a:t>3/18/2023</a:t>
            </a:fld>
            <a:endParaRPr lang="en-US"/>
          </a:p>
        </p:txBody>
      </p:sp>
      <p:sp>
        <p:nvSpPr>
          <p:cNvPr id="5" name="Footer Placeholder 4">
            <a:extLst>
              <a:ext uri="{FF2B5EF4-FFF2-40B4-BE49-F238E27FC236}">
                <a16:creationId xmlns:a16="http://schemas.microsoft.com/office/drawing/2014/main" id="{FB090BA1-D4D1-E8D4-CDF9-D0A9BFC457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A1C7F0-8756-E506-ED09-1900E8E318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173221-C840-46C7-BEE0-E525DB24D1EB}" type="slidenum">
              <a:rPr lang="en-US" smtClean="0"/>
              <a:t>‹#›</a:t>
            </a:fld>
            <a:endParaRPr lang="en-US"/>
          </a:p>
        </p:txBody>
      </p:sp>
    </p:spTree>
    <p:extLst>
      <p:ext uri="{BB962C8B-B14F-4D97-AF65-F5344CB8AC3E}">
        <p14:creationId xmlns:p14="http://schemas.microsoft.com/office/powerpoint/2010/main" val="22331480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17.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33.png"/><Relationship Id="rId5" Type="http://schemas.openxmlformats.org/officeDocument/2006/relationships/image" Target="../media/image29.png"/><Relationship Id="rId10" Type="http://schemas.openxmlformats.org/officeDocument/2006/relationships/image" Target="../media/image32.png"/><Relationship Id="rId4" Type="http://schemas.openxmlformats.org/officeDocument/2006/relationships/image" Target="../media/image18.png"/><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F7AE388-DFD4-C90F-DC38-11048A0CF8CF}"/>
              </a:ext>
            </a:extLst>
          </p:cNvPr>
          <p:cNvSpPr>
            <a:spLocks noChangeAspect="1"/>
          </p:cNvSpPr>
          <p:nvPr/>
        </p:nvSpPr>
        <p:spPr>
          <a:xfrm>
            <a:off x="0" y="1809750"/>
            <a:ext cx="12192000" cy="1459537"/>
          </a:xfrm>
          <a:prstGeom prst="rect">
            <a:avLst/>
          </a:prstGeom>
          <a:solidFill>
            <a:srgbClr val="3A64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4ACD5054-DF57-2A8C-E85A-ADA36DE3352B}"/>
              </a:ext>
            </a:extLst>
          </p:cNvPr>
          <p:cNvSpPr txBox="1"/>
          <p:nvPr/>
        </p:nvSpPr>
        <p:spPr>
          <a:xfrm>
            <a:off x="457200" y="2031739"/>
            <a:ext cx="9452608" cy="1077218"/>
          </a:xfrm>
          <a:prstGeom prst="rect">
            <a:avLst/>
          </a:prstGeom>
          <a:noFill/>
        </p:spPr>
        <p:txBody>
          <a:bodyPr wrap="square">
            <a:spAutoFit/>
          </a:bodyPr>
          <a:lstStyle/>
          <a:p>
            <a:r>
              <a:rPr lang="en-US" sz="3200" dirty="0">
                <a:solidFill>
                  <a:schemeClr val="bg1"/>
                </a:solidFill>
                <a:latin typeface="Arial" panose="020B0604020202020204" pitchFamily="34" charset="0"/>
                <a:cs typeface="Arial" panose="020B0604020202020204" pitchFamily="34" charset="0"/>
              </a:rPr>
              <a:t>Assessing the Impact of Nuclear Contamination on Soil Microbial Communities</a:t>
            </a:r>
          </a:p>
        </p:txBody>
      </p:sp>
      <p:sp>
        <p:nvSpPr>
          <p:cNvPr id="14" name="TextBox 13">
            <a:extLst>
              <a:ext uri="{FF2B5EF4-FFF2-40B4-BE49-F238E27FC236}">
                <a16:creationId xmlns:a16="http://schemas.microsoft.com/office/drawing/2014/main" id="{B8C2A2F1-78B2-18F3-E881-64B83285B990}"/>
              </a:ext>
            </a:extLst>
          </p:cNvPr>
          <p:cNvSpPr txBox="1"/>
          <p:nvPr/>
        </p:nvSpPr>
        <p:spPr>
          <a:xfrm>
            <a:off x="6053138" y="3832909"/>
            <a:ext cx="33206985" cy="307777"/>
          </a:xfrm>
          <a:prstGeom prst="rect">
            <a:avLst/>
          </a:prstGeom>
          <a:noFill/>
        </p:spPr>
        <p:txBody>
          <a:bodyPr wrap="square" rtlCol="0">
            <a:spAutoFit/>
          </a:bodyPr>
          <a:lstStyle/>
          <a:p>
            <a:r>
              <a:rPr lang="en-US" sz="1400" u="sng" dirty="0">
                <a:latin typeface="Arial" panose="020B0604020202020204" pitchFamily="34" charset="0"/>
                <a:cs typeface="Arial" panose="020B0604020202020204" pitchFamily="34" charset="0"/>
              </a:rPr>
              <a:t>Heather MacGregor</a:t>
            </a:r>
            <a:r>
              <a:rPr lang="en-US" sz="1400" u="sng" baseline="30000" dirty="0">
                <a:latin typeface="Arial" panose="020B0604020202020204" pitchFamily="34" charset="0"/>
                <a:cs typeface="Arial" panose="020B0604020202020204" pitchFamily="34" charset="0"/>
              </a:rPr>
              <a:t>1</a:t>
            </a:r>
            <a:r>
              <a:rPr lang="en-US" sz="1400" dirty="0">
                <a:latin typeface="Arial" panose="020B0604020202020204" pitchFamily="34" charset="0"/>
                <a:cs typeface="Arial" panose="020B0604020202020204" pitchFamily="34" charset="0"/>
              </a:rPr>
              <a:t>, Isis Fukai</a:t>
            </a:r>
            <a:r>
              <a:rPr lang="en-US" sz="1400" baseline="30000" dirty="0">
                <a:latin typeface="Arial" panose="020B0604020202020204" pitchFamily="34" charset="0"/>
                <a:cs typeface="Arial" panose="020B0604020202020204" pitchFamily="34" charset="0"/>
              </a:rPr>
              <a:t>2</a:t>
            </a:r>
            <a:r>
              <a:rPr lang="en-US" sz="1400" dirty="0">
                <a:latin typeface="Arial" panose="020B0604020202020204" pitchFamily="34" charset="0"/>
                <a:cs typeface="Arial" panose="020B0604020202020204" pitchFamily="34" charset="0"/>
              </a:rPr>
              <a:t>, Kurt Ash</a:t>
            </a:r>
            <a:r>
              <a:rPr lang="en-US" sz="1400" baseline="30000" dirty="0">
                <a:latin typeface="Arial" panose="020B0604020202020204" pitchFamily="34" charset="0"/>
                <a:cs typeface="Arial" panose="020B0604020202020204" pitchFamily="34" charset="0"/>
              </a:rPr>
              <a:t>2</a:t>
            </a:r>
            <a:r>
              <a:rPr lang="en-US" sz="1400" dirty="0">
                <a:latin typeface="Arial" panose="020B0604020202020204" pitchFamily="34" charset="0"/>
                <a:cs typeface="Arial" panose="020B0604020202020204" pitchFamily="34" charset="0"/>
              </a:rPr>
              <a:t>, Terry Hazen</a:t>
            </a:r>
            <a:r>
              <a:rPr lang="en-US" sz="1400" baseline="30000" dirty="0">
                <a:latin typeface="Arial" panose="020B0604020202020204" pitchFamily="34" charset="0"/>
                <a:cs typeface="Arial" panose="020B0604020202020204" pitchFamily="34" charset="0"/>
              </a:rPr>
              <a:t>2</a:t>
            </a:r>
            <a:r>
              <a:rPr lang="en-US" sz="1400" dirty="0">
                <a:latin typeface="Arial" panose="020B0604020202020204" pitchFamily="34" charset="0"/>
                <a:cs typeface="Arial" panose="020B0604020202020204" pitchFamily="34" charset="0"/>
              </a:rPr>
              <a:t>, and Adam Arkin</a:t>
            </a:r>
            <a:r>
              <a:rPr lang="en-US" sz="1400" baseline="30000" dirty="0">
                <a:latin typeface="Arial" panose="020B0604020202020204" pitchFamily="34" charset="0"/>
                <a:cs typeface="Arial" panose="020B0604020202020204" pitchFamily="34" charset="0"/>
              </a:rPr>
              <a:t>1</a:t>
            </a:r>
          </a:p>
        </p:txBody>
      </p:sp>
      <p:sp>
        <p:nvSpPr>
          <p:cNvPr id="15" name="TextBox 14">
            <a:extLst>
              <a:ext uri="{FF2B5EF4-FFF2-40B4-BE49-F238E27FC236}">
                <a16:creationId xmlns:a16="http://schemas.microsoft.com/office/drawing/2014/main" id="{03A30349-9D4A-9D56-0997-ABF11F5212B8}"/>
              </a:ext>
            </a:extLst>
          </p:cNvPr>
          <p:cNvSpPr txBox="1"/>
          <p:nvPr/>
        </p:nvSpPr>
        <p:spPr>
          <a:xfrm>
            <a:off x="7858123" y="4048186"/>
            <a:ext cx="33206985" cy="261610"/>
          </a:xfrm>
          <a:prstGeom prst="rect">
            <a:avLst/>
          </a:prstGeom>
          <a:noFill/>
        </p:spPr>
        <p:txBody>
          <a:bodyPr wrap="square" rtlCol="0">
            <a:spAutoFit/>
          </a:bodyPr>
          <a:lstStyle/>
          <a:p>
            <a:r>
              <a:rPr lang="en-US" sz="1100" baseline="30000" dirty="0">
                <a:latin typeface="Arial" panose="020B0604020202020204" pitchFamily="34" charset="0"/>
                <a:cs typeface="Arial" panose="020B0604020202020204" pitchFamily="34" charset="0"/>
              </a:rPr>
              <a:t>1</a:t>
            </a:r>
            <a:r>
              <a:rPr lang="en-US" sz="1100" dirty="0">
                <a:latin typeface="Arial" panose="020B0604020202020204" pitchFamily="34" charset="0"/>
                <a:cs typeface="Arial" panose="020B0604020202020204" pitchFamily="34" charset="0"/>
              </a:rPr>
              <a:t>University of California, Berkeley </a:t>
            </a:r>
            <a:r>
              <a:rPr lang="en-US" sz="1100" baseline="30000" dirty="0">
                <a:latin typeface="Arial" panose="020B0604020202020204" pitchFamily="34" charset="0"/>
                <a:cs typeface="Arial" panose="020B0604020202020204" pitchFamily="34" charset="0"/>
              </a:rPr>
              <a:t>2</a:t>
            </a:r>
            <a:r>
              <a:rPr lang="en-US" sz="1100" dirty="0">
                <a:latin typeface="Arial" panose="020B0604020202020204" pitchFamily="34" charset="0"/>
                <a:cs typeface="Arial" panose="020B0604020202020204" pitchFamily="34" charset="0"/>
              </a:rPr>
              <a:t>The University of Tennessee</a:t>
            </a:r>
          </a:p>
        </p:txBody>
      </p:sp>
      <p:pic>
        <p:nvPicPr>
          <p:cNvPr id="16" name="Picture 14" descr="News – Consortium for Monitoring, Technology, and Verification">
            <a:extLst>
              <a:ext uri="{FF2B5EF4-FFF2-40B4-BE49-F238E27FC236}">
                <a16:creationId xmlns:a16="http://schemas.microsoft.com/office/drawing/2014/main" id="{CB512D80-028A-741D-0C5C-8B97193BD7C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090782" y="1578969"/>
            <a:ext cx="1920244" cy="1921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61175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E1B8F0-32C1-6317-A94F-F01FFDC2C680}"/>
              </a:ext>
            </a:extLst>
          </p:cNvPr>
          <p:cNvSpPr txBox="1"/>
          <p:nvPr/>
        </p:nvSpPr>
        <p:spPr>
          <a:xfrm>
            <a:off x="457200" y="626268"/>
            <a:ext cx="9819861" cy="707886"/>
          </a:xfrm>
          <a:prstGeom prst="rect">
            <a:avLst/>
          </a:prstGeom>
          <a:noFill/>
        </p:spPr>
        <p:txBody>
          <a:bodyPr wrap="square" rtlCol="0">
            <a:spAutoFit/>
          </a:bodyPr>
          <a:lstStyle/>
          <a:p>
            <a:r>
              <a:rPr lang="en-US" sz="4000" dirty="0">
                <a:latin typeface="Arial Rounded MT Bold" panose="020F0704030504030204" pitchFamily="34" charset="0"/>
              </a:rPr>
              <a:t>Conclusions + Next Steps</a:t>
            </a:r>
          </a:p>
        </p:txBody>
      </p:sp>
      <p:grpSp>
        <p:nvGrpSpPr>
          <p:cNvPr id="7" name="Group 6">
            <a:extLst>
              <a:ext uri="{FF2B5EF4-FFF2-40B4-BE49-F238E27FC236}">
                <a16:creationId xmlns:a16="http://schemas.microsoft.com/office/drawing/2014/main" id="{58815593-1657-D079-B84D-DE6BAFFC2AF4}"/>
              </a:ext>
            </a:extLst>
          </p:cNvPr>
          <p:cNvGrpSpPr>
            <a:grpSpLocks noChangeAspect="1"/>
          </p:cNvGrpSpPr>
          <p:nvPr/>
        </p:nvGrpSpPr>
        <p:grpSpPr>
          <a:xfrm>
            <a:off x="853176" y="1498372"/>
            <a:ext cx="3396633" cy="1164336"/>
            <a:chOff x="642728" y="2093466"/>
            <a:chExt cx="10931753" cy="3747307"/>
          </a:xfrm>
        </p:grpSpPr>
        <p:pic>
          <p:nvPicPr>
            <p:cNvPr id="5" name="Picture 6">
              <a:extLst>
                <a:ext uri="{FF2B5EF4-FFF2-40B4-BE49-F238E27FC236}">
                  <a16:creationId xmlns:a16="http://schemas.microsoft.com/office/drawing/2014/main" id="{FBF2A77B-9A8C-9CC0-EAB0-E3427AC021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728" y="2093466"/>
              <a:ext cx="10515574" cy="267106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6" name="Picture 10">
              <a:extLst>
                <a:ext uri="{FF2B5EF4-FFF2-40B4-BE49-F238E27FC236}">
                  <a16:creationId xmlns:a16="http://schemas.microsoft.com/office/drawing/2014/main" id="{E29DB2A2-0F50-B6BB-ECCE-143BCC52C63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68860" y="4903384"/>
              <a:ext cx="2205621" cy="93738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470998B7-C18D-996A-F986-D0033FDCD45B}"/>
              </a:ext>
            </a:extLst>
          </p:cNvPr>
          <p:cNvGrpSpPr>
            <a:grpSpLocks noChangeAspect="1"/>
          </p:cNvGrpSpPr>
          <p:nvPr/>
        </p:nvGrpSpPr>
        <p:grpSpPr>
          <a:xfrm>
            <a:off x="667829" y="2836815"/>
            <a:ext cx="2509246" cy="938981"/>
            <a:chOff x="372859" y="3099117"/>
            <a:chExt cx="4337327" cy="1623060"/>
          </a:xfrm>
        </p:grpSpPr>
        <p:pic>
          <p:nvPicPr>
            <p:cNvPr id="2050" name="Picture 2" descr="Amplicon and metagenomics overview">
              <a:extLst>
                <a:ext uri="{FF2B5EF4-FFF2-40B4-BE49-F238E27FC236}">
                  <a16:creationId xmlns:a16="http://schemas.microsoft.com/office/drawing/2014/main" id="{98B65675-DACB-2E3E-5499-0E7E87F54A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6724" y="3099117"/>
              <a:ext cx="2433462" cy="16230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9">
              <a:extLst>
                <a:ext uri="{FF2B5EF4-FFF2-40B4-BE49-F238E27FC236}">
                  <a16:creationId xmlns:a16="http://schemas.microsoft.com/office/drawing/2014/main" id="{C58CEBC6-1DCD-6BC7-C5BD-6B0F810A212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10663" y="3323796"/>
              <a:ext cx="1259051" cy="4407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ENA Browser">
              <a:extLst>
                <a:ext uri="{FF2B5EF4-FFF2-40B4-BE49-F238E27FC236}">
                  <a16:creationId xmlns:a16="http://schemas.microsoft.com/office/drawing/2014/main" id="{0C97EE30-78CE-A064-35E0-7E9857FFEC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2859" y="3910647"/>
              <a:ext cx="1903865" cy="549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B4D1363E-4913-C0A8-AF69-007A937C1277}"/>
              </a:ext>
            </a:extLst>
          </p:cNvPr>
          <p:cNvGrpSpPr>
            <a:grpSpLocks noChangeAspect="1"/>
          </p:cNvGrpSpPr>
          <p:nvPr/>
        </p:nvGrpSpPr>
        <p:grpSpPr>
          <a:xfrm>
            <a:off x="4681618" y="2507881"/>
            <a:ext cx="1644907" cy="2498591"/>
            <a:chOff x="5367130" y="3323796"/>
            <a:chExt cx="1940341" cy="2947353"/>
          </a:xfrm>
        </p:grpSpPr>
        <p:pic>
          <p:nvPicPr>
            <p:cNvPr id="2054" name="Picture 6" descr="iceberg Meme Generator - Imgflip">
              <a:extLst>
                <a:ext uri="{FF2B5EF4-FFF2-40B4-BE49-F238E27FC236}">
                  <a16:creationId xmlns:a16="http://schemas.microsoft.com/office/drawing/2014/main" id="{7A5442FA-8158-2217-2071-F50EF2F16F1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67130" y="3323796"/>
              <a:ext cx="1940341" cy="294735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41E6338-25C0-2A76-9BE3-C99C7DDEBBF3}"/>
                </a:ext>
              </a:extLst>
            </p:cNvPr>
            <p:cNvSpPr txBox="1"/>
            <p:nvPr/>
          </p:nvSpPr>
          <p:spPr>
            <a:xfrm>
              <a:off x="5491726" y="3541315"/>
              <a:ext cx="796413" cy="307777"/>
            </a:xfrm>
            <a:prstGeom prst="rect">
              <a:avLst/>
            </a:prstGeom>
            <a:no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Data</a:t>
              </a:r>
            </a:p>
          </p:txBody>
        </p:sp>
        <p:sp>
          <p:nvSpPr>
            <p:cNvPr id="11" name="TextBox 10">
              <a:extLst>
                <a:ext uri="{FF2B5EF4-FFF2-40B4-BE49-F238E27FC236}">
                  <a16:creationId xmlns:a16="http://schemas.microsoft.com/office/drawing/2014/main" id="{04BB1242-3D3A-6CE3-97C0-514DFD7D70BC}"/>
                </a:ext>
              </a:extLst>
            </p:cNvPr>
            <p:cNvSpPr txBox="1"/>
            <p:nvPr/>
          </p:nvSpPr>
          <p:spPr>
            <a:xfrm>
              <a:off x="5491725" y="4306039"/>
              <a:ext cx="1103606" cy="363056"/>
            </a:xfrm>
            <a:prstGeom prst="rect">
              <a:avLst/>
            </a:prstGeom>
            <a:no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Metadata</a:t>
              </a:r>
            </a:p>
          </p:txBody>
        </p:sp>
      </p:grpSp>
      <p:pic>
        <p:nvPicPr>
          <p:cNvPr id="16" name="Picture 15" descr="Chart, scatter chart&#10;&#10;Description automatically generated">
            <a:extLst>
              <a:ext uri="{FF2B5EF4-FFF2-40B4-BE49-F238E27FC236}">
                <a16:creationId xmlns:a16="http://schemas.microsoft.com/office/drawing/2014/main" id="{AFCDB8B0-F107-7D61-347D-2C749ABA01A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50452" y="1605923"/>
            <a:ext cx="3187091" cy="2498591"/>
          </a:xfrm>
          <a:prstGeom prst="rect">
            <a:avLst/>
          </a:prstGeom>
        </p:spPr>
      </p:pic>
      <p:pic>
        <p:nvPicPr>
          <p:cNvPr id="2060" name="Picture 12" descr="xkcd: Data Trap">
            <a:extLst>
              <a:ext uri="{FF2B5EF4-FFF2-40B4-BE49-F238E27FC236}">
                <a16:creationId xmlns:a16="http://schemas.microsoft.com/office/drawing/2014/main" id="{7A7B3C89-1473-D53D-B2D8-2B6A036926B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26767" y="4007432"/>
            <a:ext cx="2137728" cy="213772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xkcd: .NORM Normal File Format">
            <a:extLst>
              <a:ext uri="{FF2B5EF4-FFF2-40B4-BE49-F238E27FC236}">
                <a16:creationId xmlns:a16="http://schemas.microsoft.com/office/drawing/2014/main" id="{8C5D0FDA-B534-DB9C-57DA-18D5904933D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32149" y="2579481"/>
            <a:ext cx="1366522" cy="2137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884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E1B8F0-32C1-6317-A94F-F01FFDC2C680}"/>
              </a:ext>
            </a:extLst>
          </p:cNvPr>
          <p:cNvSpPr txBox="1"/>
          <p:nvPr/>
        </p:nvSpPr>
        <p:spPr>
          <a:xfrm>
            <a:off x="457200" y="687169"/>
            <a:ext cx="9819861" cy="646331"/>
          </a:xfrm>
          <a:prstGeom prst="rect">
            <a:avLst/>
          </a:prstGeom>
          <a:noFill/>
        </p:spPr>
        <p:txBody>
          <a:bodyPr wrap="square" rtlCol="0">
            <a:spAutoFit/>
          </a:bodyPr>
          <a:lstStyle/>
          <a:p>
            <a:r>
              <a:rPr lang="en-US" sz="3600" dirty="0">
                <a:latin typeface="Arial Rounded MT Bold" panose="020F0704030504030204" pitchFamily="34" charset="0"/>
              </a:rPr>
              <a:t>Acknowledgements</a:t>
            </a:r>
          </a:p>
        </p:txBody>
      </p:sp>
      <p:sp>
        <p:nvSpPr>
          <p:cNvPr id="3" name="TextBox 2">
            <a:extLst>
              <a:ext uri="{FF2B5EF4-FFF2-40B4-BE49-F238E27FC236}">
                <a16:creationId xmlns:a16="http://schemas.microsoft.com/office/drawing/2014/main" id="{0F49122B-DD04-EA60-76C4-B73CEB5012F5}"/>
              </a:ext>
            </a:extLst>
          </p:cNvPr>
          <p:cNvSpPr txBox="1"/>
          <p:nvPr/>
        </p:nvSpPr>
        <p:spPr>
          <a:xfrm>
            <a:off x="457200" y="1333500"/>
            <a:ext cx="11092070" cy="1354217"/>
          </a:xfrm>
          <a:prstGeom prst="rect">
            <a:avLst/>
          </a:prstGeom>
        </p:spPr>
        <p:txBody>
          <a:bodyPr wrap="square" rtlCol="0">
            <a:spAutoFit/>
          </a:bodyPr>
          <a:lstStyle/>
          <a:p>
            <a:pPr marL="571500" indent="-571500">
              <a:spcAft>
                <a:spcPts val="1200"/>
              </a:spcAft>
              <a:buFont typeface="Wingdings" panose="05000000000000000000" pitchFamily="2" charset="2"/>
              <a:buChar char="§"/>
            </a:pPr>
            <a:r>
              <a:rPr lang="en-US" dirty="0">
                <a:latin typeface="Arial Narrow" panose="020B0606020202030204" pitchFamily="34" charset="0"/>
              </a:rPr>
              <a:t>I would like to thank the members of the Arkin Lab for their guidance and support, especially David Bernstein, as well as our collaborators from the Hazen Lab for their contribution to data collection.</a:t>
            </a:r>
          </a:p>
          <a:p>
            <a:pPr marL="571500" indent="-571500">
              <a:spcAft>
                <a:spcPts val="1200"/>
              </a:spcAft>
              <a:buFont typeface="Wingdings" panose="05000000000000000000" pitchFamily="2" charset="2"/>
              <a:buChar char="§"/>
            </a:pPr>
            <a:r>
              <a:rPr lang="en-US" dirty="0">
                <a:latin typeface="Arial Narrow" panose="020B0606020202030204" pitchFamily="34" charset="0"/>
              </a:rPr>
              <a:t>This work was funded in-part by the Consortium for Monitoring, Technology, and Verification under DOE-NNSA award number DE-NA0003920.</a:t>
            </a:r>
          </a:p>
        </p:txBody>
      </p:sp>
    </p:spTree>
    <p:extLst>
      <p:ext uri="{BB962C8B-B14F-4D97-AF65-F5344CB8AC3E}">
        <p14:creationId xmlns:p14="http://schemas.microsoft.com/office/powerpoint/2010/main" val="3119078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62CEA7-9D50-4034-3018-15FC13CE5090}"/>
              </a:ext>
            </a:extLst>
          </p:cNvPr>
          <p:cNvSpPr txBox="1"/>
          <p:nvPr/>
        </p:nvSpPr>
        <p:spPr>
          <a:xfrm>
            <a:off x="463091" y="638843"/>
            <a:ext cx="9819861" cy="707886"/>
          </a:xfrm>
          <a:prstGeom prst="rect">
            <a:avLst/>
          </a:prstGeom>
          <a:noFill/>
        </p:spPr>
        <p:txBody>
          <a:bodyPr wrap="square" rtlCol="0">
            <a:spAutoFit/>
          </a:bodyPr>
          <a:lstStyle/>
          <a:p>
            <a:r>
              <a:rPr lang="en-US" sz="4000" dirty="0">
                <a:latin typeface="Arial Rounded MT Bold" panose="020F0704030504030204" pitchFamily="34" charset="0"/>
              </a:rPr>
              <a:t>Introduction</a:t>
            </a:r>
            <a:endParaRPr lang="en-US" sz="5400" dirty="0">
              <a:latin typeface="Arial Rounded MT Bold" panose="020F0704030504030204" pitchFamily="34" charset="0"/>
            </a:endParaRPr>
          </a:p>
        </p:txBody>
      </p:sp>
      <p:grpSp>
        <p:nvGrpSpPr>
          <p:cNvPr id="29" name="Group 28">
            <a:extLst>
              <a:ext uri="{FF2B5EF4-FFF2-40B4-BE49-F238E27FC236}">
                <a16:creationId xmlns:a16="http://schemas.microsoft.com/office/drawing/2014/main" id="{BBF5F5E7-BB00-AAB9-24AA-DD937280867B}"/>
              </a:ext>
            </a:extLst>
          </p:cNvPr>
          <p:cNvGrpSpPr/>
          <p:nvPr/>
        </p:nvGrpSpPr>
        <p:grpSpPr>
          <a:xfrm>
            <a:off x="584409" y="1464769"/>
            <a:ext cx="11140103" cy="2480815"/>
            <a:chOff x="393352" y="2214172"/>
            <a:chExt cx="11140103" cy="2480815"/>
          </a:xfrm>
        </p:grpSpPr>
        <p:grpSp>
          <p:nvGrpSpPr>
            <p:cNvPr id="22" name="Group 21">
              <a:extLst>
                <a:ext uri="{FF2B5EF4-FFF2-40B4-BE49-F238E27FC236}">
                  <a16:creationId xmlns:a16="http://schemas.microsoft.com/office/drawing/2014/main" id="{7D9299CE-936F-7224-EF35-E6C2C6B76CCA}"/>
                </a:ext>
              </a:extLst>
            </p:cNvPr>
            <p:cNvGrpSpPr/>
            <p:nvPr/>
          </p:nvGrpSpPr>
          <p:grpSpPr>
            <a:xfrm>
              <a:off x="483536" y="2583504"/>
              <a:ext cx="1690991" cy="1690991"/>
              <a:chOff x="843874" y="2441656"/>
              <a:chExt cx="1690991" cy="1690991"/>
            </a:xfrm>
          </p:grpSpPr>
          <p:pic>
            <p:nvPicPr>
              <p:cNvPr id="7" name="Graphic 6" descr="Power Plant with solid fill">
                <a:extLst>
                  <a:ext uri="{FF2B5EF4-FFF2-40B4-BE49-F238E27FC236}">
                    <a16:creationId xmlns:a16="http://schemas.microsoft.com/office/drawing/2014/main" id="{377A0CCF-BF81-AF3E-85A9-3F0AD3BD2D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3874" y="2441656"/>
                <a:ext cx="1690991" cy="1690991"/>
              </a:xfrm>
              <a:prstGeom prst="rect">
                <a:avLst/>
              </a:prstGeom>
            </p:spPr>
          </p:pic>
          <p:pic>
            <p:nvPicPr>
              <p:cNvPr id="5" name="Graphic 4" descr="Radioactive with solid fill">
                <a:extLst>
                  <a:ext uri="{FF2B5EF4-FFF2-40B4-BE49-F238E27FC236}">
                    <a16:creationId xmlns:a16="http://schemas.microsoft.com/office/drawing/2014/main" id="{9D9F6E0C-8B56-0727-5987-68FEDEC0127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71182" y="3429000"/>
                <a:ext cx="424294" cy="424294"/>
              </a:xfrm>
              <a:prstGeom prst="rect">
                <a:avLst/>
              </a:prstGeom>
            </p:spPr>
          </p:pic>
        </p:grpSp>
        <p:pic>
          <p:nvPicPr>
            <p:cNvPr id="9" name="Graphic 8" descr="Germ with solid fill">
              <a:extLst>
                <a:ext uri="{FF2B5EF4-FFF2-40B4-BE49-F238E27FC236}">
                  <a16:creationId xmlns:a16="http://schemas.microsoft.com/office/drawing/2014/main" id="{AB173096-7D2B-C2AB-8B4B-E2DB8952540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90588" y="3052850"/>
              <a:ext cx="612187" cy="612187"/>
            </a:xfrm>
            <a:prstGeom prst="rect">
              <a:avLst/>
            </a:prstGeom>
          </p:spPr>
        </p:pic>
        <p:pic>
          <p:nvPicPr>
            <p:cNvPr id="15" name="Graphic 14" descr="Arrow Right with solid fill">
              <a:extLst>
                <a:ext uri="{FF2B5EF4-FFF2-40B4-BE49-F238E27FC236}">
                  <a16:creationId xmlns:a16="http://schemas.microsoft.com/office/drawing/2014/main" id="{1756EFA8-BEB8-6A76-0995-072A74F8EC9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6200000">
              <a:off x="8913955" y="2973038"/>
              <a:ext cx="612186" cy="612186"/>
            </a:xfrm>
            <a:prstGeom prst="rect">
              <a:avLst/>
            </a:prstGeom>
          </p:spPr>
        </p:pic>
        <p:sp>
          <p:nvSpPr>
            <p:cNvPr id="17" name="TextBox 16">
              <a:extLst>
                <a:ext uri="{FF2B5EF4-FFF2-40B4-BE49-F238E27FC236}">
                  <a16:creationId xmlns:a16="http://schemas.microsoft.com/office/drawing/2014/main" id="{49241D07-B88D-C07A-8BD4-60FDBDD60680}"/>
                </a:ext>
              </a:extLst>
            </p:cNvPr>
            <p:cNvSpPr txBox="1"/>
            <p:nvPr/>
          </p:nvSpPr>
          <p:spPr>
            <a:xfrm>
              <a:off x="393352" y="2214172"/>
              <a:ext cx="215956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Nuclear processing</a:t>
              </a:r>
            </a:p>
          </p:txBody>
        </p:sp>
        <p:pic>
          <p:nvPicPr>
            <p:cNvPr id="18" name="Graphic 17" descr="Arrow Right with solid fill">
              <a:extLst>
                <a:ext uri="{FF2B5EF4-FFF2-40B4-BE49-F238E27FC236}">
                  <a16:creationId xmlns:a16="http://schemas.microsoft.com/office/drawing/2014/main" id="{8F459C9D-4EF1-422E-12E7-28B6B92A389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183609" y="3080742"/>
              <a:ext cx="914400" cy="914400"/>
            </a:xfrm>
            <a:prstGeom prst="rect">
              <a:avLst/>
            </a:prstGeom>
          </p:spPr>
        </p:pic>
        <p:pic>
          <p:nvPicPr>
            <p:cNvPr id="19" name="Graphic 18" descr="Arrow Right with solid fill">
              <a:extLst>
                <a:ext uri="{FF2B5EF4-FFF2-40B4-BE49-F238E27FC236}">
                  <a16:creationId xmlns:a16="http://schemas.microsoft.com/office/drawing/2014/main" id="{DF6540CD-4672-131E-610E-71060B5721A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833335" y="3052850"/>
              <a:ext cx="914400" cy="914400"/>
            </a:xfrm>
            <a:prstGeom prst="rect">
              <a:avLst/>
            </a:prstGeom>
          </p:spPr>
        </p:pic>
        <p:sp>
          <p:nvSpPr>
            <p:cNvPr id="20" name="TextBox 19">
              <a:extLst>
                <a:ext uri="{FF2B5EF4-FFF2-40B4-BE49-F238E27FC236}">
                  <a16:creationId xmlns:a16="http://schemas.microsoft.com/office/drawing/2014/main" id="{132D3A0E-A571-C2D5-D422-F89E4529D0AB}"/>
                </a:ext>
              </a:extLst>
            </p:cNvPr>
            <p:cNvSpPr txBox="1"/>
            <p:nvPr/>
          </p:nvSpPr>
          <p:spPr>
            <a:xfrm>
              <a:off x="6226578" y="3247682"/>
              <a:ext cx="1695193"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Environmental changes</a:t>
              </a:r>
            </a:p>
          </p:txBody>
        </p:sp>
        <p:sp>
          <p:nvSpPr>
            <p:cNvPr id="21" name="TextBox 20">
              <a:extLst>
                <a:ext uri="{FF2B5EF4-FFF2-40B4-BE49-F238E27FC236}">
                  <a16:creationId xmlns:a16="http://schemas.microsoft.com/office/drawing/2014/main" id="{C4B86859-962E-DA96-68B4-10DBAEDC42E0}"/>
                </a:ext>
              </a:extLst>
            </p:cNvPr>
            <p:cNvSpPr txBox="1"/>
            <p:nvPr/>
          </p:nvSpPr>
          <p:spPr>
            <a:xfrm>
              <a:off x="3107091" y="3109183"/>
              <a:ext cx="2293523"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Materials and wastes disseminate into the environment</a:t>
              </a:r>
            </a:p>
          </p:txBody>
        </p:sp>
        <p:pic>
          <p:nvPicPr>
            <p:cNvPr id="23" name="Graphic 22" descr="Arrow Right with solid fill">
              <a:extLst>
                <a:ext uri="{FF2B5EF4-FFF2-40B4-BE49-F238E27FC236}">
                  <a16:creationId xmlns:a16="http://schemas.microsoft.com/office/drawing/2014/main" id="{FEFAF8F6-57AE-92C4-7500-57EE7E96DB9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314565" y="3072928"/>
              <a:ext cx="914400" cy="914400"/>
            </a:xfrm>
            <a:prstGeom prst="rect">
              <a:avLst/>
            </a:prstGeom>
          </p:spPr>
        </p:pic>
        <p:pic>
          <p:nvPicPr>
            <p:cNvPr id="24" name="Graphic 23" descr="Germ with solid fill">
              <a:extLst>
                <a:ext uri="{FF2B5EF4-FFF2-40B4-BE49-F238E27FC236}">
                  <a16:creationId xmlns:a16="http://schemas.microsoft.com/office/drawing/2014/main" id="{81CA658A-19E0-E67D-2418-D52918E3FDD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447235" y="3420326"/>
              <a:ext cx="612187" cy="612187"/>
            </a:xfrm>
            <a:prstGeom prst="rect">
              <a:avLst/>
            </a:prstGeom>
          </p:spPr>
        </p:pic>
        <p:pic>
          <p:nvPicPr>
            <p:cNvPr id="25" name="Graphic 24" descr="Arrow Right with solid fill">
              <a:extLst>
                <a:ext uri="{FF2B5EF4-FFF2-40B4-BE49-F238E27FC236}">
                  <a16:creationId xmlns:a16="http://schemas.microsoft.com/office/drawing/2014/main" id="{7307DCB9-0CEA-E435-E98B-5926313008E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6200000">
              <a:off x="10070602" y="3340514"/>
              <a:ext cx="612186" cy="612186"/>
            </a:xfrm>
            <a:prstGeom prst="rect">
              <a:avLst/>
            </a:prstGeom>
          </p:spPr>
        </p:pic>
        <p:pic>
          <p:nvPicPr>
            <p:cNvPr id="26" name="Graphic 25" descr="Germ with solid fill">
              <a:extLst>
                <a:ext uri="{FF2B5EF4-FFF2-40B4-BE49-F238E27FC236}">
                  <a16:creationId xmlns:a16="http://schemas.microsoft.com/office/drawing/2014/main" id="{8D163CE2-9D0E-1C80-20CF-0310845D419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479708" y="3953063"/>
              <a:ext cx="612187" cy="612187"/>
            </a:xfrm>
            <a:prstGeom prst="rect">
              <a:avLst/>
            </a:prstGeom>
          </p:spPr>
        </p:pic>
        <p:pic>
          <p:nvPicPr>
            <p:cNvPr id="27" name="Graphic 26" descr="Arrow Right with solid fill">
              <a:extLst>
                <a:ext uri="{FF2B5EF4-FFF2-40B4-BE49-F238E27FC236}">
                  <a16:creationId xmlns:a16="http://schemas.microsoft.com/office/drawing/2014/main" id="{B075493C-E718-A3C8-1E3D-613DBE55700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5400000">
              <a:off x="9103075" y="4082801"/>
              <a:ext cx="612186" cy="612186"/>
            </a:xfrm>
            <a:prstGeom prst="rect">
              <a:avLst/>
            </a:prstGeom>
          </p:spPr>
        </p:pic>
        <p:sp>
          <p:nvSpPr>
            <p:cNvPr id="28" name="TextBox 27">
              <a:extLst>
                <a:ext uri="{FF2B5EF4-FFF2-40B4-BE49-F238E27FC236}">
                  <a16:creationId xmlns:a16="http://schemas.microsoft.com/office/drawing/2014/main" id="{4F722032-1D34-70E8-F68B-9315D3CBC001}"/>
                </a:ext>
              </a:extLst>
            </p:cNvPr>
            <p:cNvSpPr txBox="1"/>
            <p:nvPr/>
          </p:nvSpPr>
          <p:spPr>
            <a:xfrm>
              <a:off x="8913955" y="2276782"/>
              <a:ext cx="2619500"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Microbial community composition changes</a:t>
              </a:r>
            </a:p>
          </p:txBody>
        </p:sp>
      </p:grpSp>
      <p:sp>
        <p:nvSpPr>
          <p:cNvPr id="30" name="TextBox 29">
            <a:extLst>
              <a:ext uri="{FF2B5EF4-FFF2-40B4-BE49-F238E27FC236}">
                <a16:creationId xmlns:a16="http://schemas.microsoft.com/office/drawing/2014/main" id="{48D6CEAE-0881-DC7F-3B47-34CD04A9B952}"/>
              </a:ext>
            </a:extLst>
          </p:cNvPr>
          <p:cNvSpPr txBox="1"/>
          <p:nvPr/>
        </p:nvSpPr>
        <p:spPr>
          <a:xfrm>
            <a:off x="943389" y="4405945"/>
            <a:ext cx="10305221" cy="1569660"/>
          </a:xfrm>
          <a:prstGeom prst="rect">
            <a:avLst/>
          </a:prstGeom>
          <a:noFill/>
        </p:spPr>
        <p:txBody>
          <a:bodyPr wrap="square">
            <a:spAutoFit/>
          </a:bodyPr>
          <a:lstStyle/>
          <a:p>
            <a:pPr rtl="0">
              <a:spcBef>
                <a:spcPts val="0"/>
              </a:spcBef>
              <a:spcAft>
                <a:spcPts val="0"/>
              </a:spcAft>
            </a:pPr>
            <a:r>
              <a:rPr lang="en-US" sz="3200" b="1" dirty="0">
                <a:latin typeface="Arial Narrow" panose="020B0606020202030204" pitchFamily="34" charset="0"/>
              </a:rPr>
              <a:t>Microbial community variation around sites of known nuclear contamination history can train a machine learning model to predict the contamination source's type, age, and distance.</a:t>
            </a:r>
            <a:endParaRPr lang="en-US" sz="3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56044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386881-36E6-393B-663C-38E46373B694}"/>
              </a:ext>
            </a:extLst>
          </p:cNvPr>
          <p:cNvSpPr txBox="1"/>
          <p:nvPr/>
        </p:nvSpPr>
        <p:spPr>
          <a:xfrm>
            <a:off x="457200" y="604392"/>
            <a:ext cx="9819861" cy="707886"/>
          </a:xfrm>
          <a:prstGeom prst="rect">
            <a:avLst/>
          </a:prstGeom>
          <a:noFill/>
        </p:spPr>
        <p:txBody>
          <a:bodyPr wrap="square" rtlCol="0">
            <a:spAutoFit/>
          </a:bodyPr>
          <a:lstStyle/>
          <a:p>
            <a:r>
              <a:rPr lang="en-US" sz="4000" dirty="0">
                <a:latin typeface="Arial Rounded MT Bold" panose="020F0704030504030204" pitchFamily="34" charset="0"/>
              </a:rPr>
              <a:t>Materials and Methods</a:t>
            </a:r>
          </a:p>
        </p:txBody>
      </p:sp>
      <p:grpSp>
        <p:nvGrpSpPr>
          <p:cNvPr id="6" name="Group 5">
            <a:extLst>
              <a:ext uri="{FF2B5EF4-FFF2-40B4-BE49-F238E27FC236}">
                <a16:creationId xmlns:a16="http://schemas.microsoft.com/office/drawing/2014/main" id="{3DFABC87-8D93-C41F-C9DC-14A6FD5EC084}"/>
              </a:ext>
            </a:extLst>
          </p:cNvPr>
          <p:cNvGrpSpPr>
            <a:grpSpLocks noChangeAspect="1"/>
          </p:cNvGrpSpPr>
          <p:nvPr/>
        </p:nvGrpSpPr>
        <p:grpSpPr>
          <a:xfrm>
            <a:off x="2357678" y="1278386"/>
            <a:ext cx="7476644" cy="4132628"/>
            <a:chOff x="4134678" y="7633251"/>
            <a:chExt cx="35144766" cy="19425851"/>
          </a:xfrm>
        </p:grpSpPr>
        <p:pic>
          <p:nvPicPr>
            <p:cNvPr id="7" name="Picture 6" descr="Map&#10;&#10;Description automatically generated">
              <a:extLst>
                <a:ext uri="{FF2B5EF4-FFF2-40B4-BE49-F238E27FC236}">
                  <a16:creationId xmlns:a16="http://schemas.microsoft.com/office/drawing/2014/main" id="{DA27BD2A-B0C4-D97D-25EF-C21E291664C8}"/>
                </a:ext>
              </a:extLst>
            </p:cNvPr>
            <p:cNvPicPr>
              <a:picLocks noChangeAspect="1"/>
            </p:cNvPicPr>
            <p:nvPr/>
          </p:nvPicPr>
          <p:blipFill rotWithShape="1">
            <a:blip r:embed="rId3">
              <a:extLst>
                <a:ext uri="{28A0092B-C50C-407E-A947-70E740481C1C}">
                  <a14:useLocalDpi xmlns:a14="http://schemas.microsoft.com/office/drawing/2010/main" val="0"/>
                </a:ext>
              </a:extLst>
            </a:blip>
            <a:srcRect l="9015" t="14201" r="8829" b="17992"/>
            <a:stretch/>
          </p:blipFill>
          <p:spPr>
            <a:xfrm>
              <a:off x="4134678" y="7633251"/>
              <a:ext cx="35144766" cy="18128975"/>
            </a:xfrm>
            <a:prstGeom prst="rect">
              <a:avLst/>
            </a:prstGeom>
          </p:spPr>
        </p:pic>
        <p:grpSp>
          <p:nvGrpSpPr>
            <p:cNvPr id="8" name="Group 7">
              <a:extLst>
                <a:ext uri="{FF2B5EF4-FFF2-40B4-BE49-F238E27FC236}">
                  <a16:creationId xmlns:a16="http://schemas.microsoft.com/office/drawing/2014/main" id="{8487956A-67CE-1C44-FA3B-C001F0DA66AC}"/>
                </a:ext>
              </a:extLst>
            </p:cNvPr>
            <p:cNvGrpSpPr/>
            <p:nvPr/>
          </p:nvGrpSpPr>
          <p:grpSpPr>
            <a:xfrm>
              <a:off x="4611756" y="25717283"/>
              <a:ext cx="22644657" cy="1341819"/>
              <a:chOff x="4611756" y="25717283"/>
              <a:chExt cx="22644657" cy="1341819"/>
            </a:xfrm>
          </p:grpSpPr>
          <p:grpSp>
            <p:nvGrpSpPr>
              <p:cNvPr id="9" name="Group 8">
                <a:extLst>
                  <a:ext uri="{FF2B5EF4-FFF2-40B4-BE49-F238E27FC236}">
                    <a16:creationId xmlns:a16="http://schemas.microsoft.com/office/drawing/2014/main" id="{ACAB6886-F7A4-98E5-060C-3B3F7C284A60}"/>
                  </a:ext>
                </a:extLst>
              </p:cNvPr>
              <p:cNvGrpSpPr/>
              <p:nvPr/>
            </p:nvGrpSpPr>
            <p:grpSpPr>
              <a:xfrm>
                <a:off x="4611756" y="25722469"/>
                <a:ext cx="3884567" cy="1302062"/>
                <a:chOff x="4611756" y="25722469"/>
                <a:chExt cx="3884567" cy="1302062"/>
              </a:xfrm>
            </p:grpSpPr>
            <p:sp>
              <p:nvSpPr>
                <p:cNvPr id="22" name="Rectangle 21">
                  <a:extLst>
                    <a:ext uri="{FF2B5EF4-FFF2-40B4-BE49-F238E27FC236}">
                      <a16:creationId xmlns:a16="http://schemas.microsoft.com/office/drawing/2014/main" id="{3A6EAA6C-93A5-F139-B226-8ABE9F1F1599}"/>
                    </a:ext>
                  </a:extLst>
                </p:cNvPr>
                <p:cNvSpPr/>
                <p:nvPr/>
              </p:nvSpPr>
              <p:spPr>
                <a:xfrm>
                  <a:off x="4611756" y="25762226"/>
                  <a:ext cx="1033670" cy="1033670"/>
                </a:xfrm>
                <a:prstGeom prst="rect">
                  <a:avLst/>
                </a:prstGeom>
                <a:solidFill>
                  <a:srgbClr val="271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 dirty="0"/>
                </a:p>
              </p:txBody>
            </p:sp>
            <p:sp>
              <p:nvSpPr>
                <p:cNvPr id="23" name="TextBox 22">
                  <a:extLst>
                    <a:ext uri="{FF2B5EF4-FFF2-40B4-BE49-F238E27FC236}">
                      <a16:creationId xmlns:a16="http://schemas.microsoft.com/office/drawing/2014/main" id="{84BFC5F7-B6CD-AB6C-892A-022D9578988D}"/>
                    </a:ext>
                  </a:extLst>
                </p:cNvPr>
                <p:cNvSpPr txBox="1"/>
                <p:nvPr/>
              </p:nvSpPr>
              <p:spPr>
                <a:xfrm>
                  <a:off x="5844208" y="25722469"/>
                  <a:ext cx="2652115" cy="1302062"/>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EMP</a:t>
                  </a:r>
                </a:p>
              </p:txBody>
            </p:sp>
          </p:grpSp>
          <p:grpSp>
            <p:nvGrpSpPr>
              <p:cNvPr id="10" name="Group 9">
                <a:extLst>
                  <a:ext uri="{FF2B5EF4-FFF2-40B4-BE49-F238E27FC236}">
                    <a16:creationId xmlns:a16="http://schemas.microsoft.com/office/drawing/2014/main" id="{8986C15F-78F4-110B-3DDC-8BE2415A7E11}"/>
                  </a:ext>
                </a:extLst>
              </p:cNvPr>
              <p:cNvGrpSpPr/>
              <p:nvPr/>
            </p:nvGrpSpPr>
            <p:grpSpPr>
              <a:xfrm>
                <a:off x="8892966" y="25722469"/>
                <a:ext cx="3884573" cy="1302062"/>
                <a:chOff x="5394389" y="25722469"/>
                <a:chExt cx="3884573" cy="1302062"/>
              </a:xfrm>
            </p:grpSpPr>
            <p:sp>
              <p:nvSpPr>
                <p:cNvPr id="20" name="Rectangle 19">
                  <a:extLst>
                    <a:ext uri="{FF2B5EF4-FFF2-40B4-BE49-F238E27FC236}">
                      <a16:creationId xmlns:a16="http://schemas.microsoft.com/office/drawing/2014/main" id="{66BBF32A-ACBC-4F9E-6DD7-8B36C9FCF716}"/>
                    </a:ext>
                  </a:extLst>
                </p:cNvPr>
                <p:cNvSpPr/>
                <p:nvPr/>
              </p:nvSpPr>
              <p:spPr>
                <a:xfrm>
                  <a:off x="5394389" y="25762227"/>
                  <a:ext cx="1033670" cy="1033669"/>
                </a:xfrm>
                <a:prstGeom prst="rect">
                  <a:avLst/>
                </a:prstGeom>
                <a:solidFill>
                  <a:srgbClr val="758B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
                </a:p>
              </p:txBody>
            </p:sp>
            <p:sp>
              <p:nvSpPr>
                <p:cNvPr id="21" name="TextBox 20">
                  <a:extLst>
                    <a:ext uri="{FF2B5EF4-FFF2-40B4-BE49-F238E27FC236}">
                      <a16:creationId xmlns:a16="http://schemas.microsoft.com/office/drawing/2014/main" id="{3A971CD0-1690-B2BC-5837-961CD81CB07C}"/>
                    </a:ext>
                  </a:extLst>
                </p:cNvPr>
                <p:cNvSpPr txBox="1"/>
                <p:nvPr/>
              </p:nvSpPr>
              <p:spPr>
                <a:xfrm>
                  <a:off x="6626851" y="25722469"/>
                  <a:ext cx="2652111" cy="1302062"/>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MTV</a:t>
                  </a:r>
                </a:p>
              </p:txBody>
            </p:sp>
          </p:grpSp>
          <p:grpSp>
            <p:nvGrpSpPr>
              <p:cNvPr id="11" name="Group 10">
                <a:extLst>
                  <a:ext uri="{FF2B5EF4-FFF2-40B4-BE49-F238E27FC236}">
                    <a16:creationId xmlns:a16="http://schemas.microsoft.com/office/drawing/2014/main" id="{9DCE99AE-F3F3-74CF-2214-1E5CD0CCB059}"/>
                  </a:ext>
                </a:extLst>
              </p:cNvPr>
              <p:cNvGrpSpPr/>
              <p:nvPr/>
            </p:nvGrpSpPr>
            <p:grpSpPr>
              <a:xfrm>
                <a:off x="13026601" y="25717283"/>
                <a:ext cx="4241778" cy="1302062"/>
                <a:chOff x="6108969" y="25722469"/>
                <a:chExt cx="4241778" cy="1302062"/>
              </a:xfrm>
            </p:grpSpPr>
            <p:sp>
              <p:nvSpPr>
                <p:cNvPr id="18" name="Rectangle 17">
                  <a:extLst>
                    <a:ext uri="{FF2B5EF4-FFF2-40B4-BE49-F238E27FC236}">
                      <a16:creationId xmlns:a16="http://schemas.microsoft.com/office/drawing/2014/main" id="{8B1D25B8-12E5-9207-83FC-F0D46499A643}"/>
                    </a:ext>
                  </a:extLst>
                </p:cNvPr>
                <p:cNvSpPr/>
                <p:nvPr/>
              </p:nvSpPr>
              <p:spPr>
                <a:xfrm>
                  <a:off x="6108969" y="25762227"/>
                  <a:ext cx="1033670" cy="1033671"/>
                </a:xfrm>
                <a:prstGeom prst="rect">
                  <a:avLst/>
                </a:prstGeom>
                <a:solidFill>
                  <a:srgbClr val="ABFF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
                </a:p>
              </p:txBody>
            </p:sp>
            <p:sp>
              <p:nvSpPr>
                <p:cNvPr id="19" name="TextBox 18">
                  <a:extLst>
                    <a:ext uri="{FF2B5EF4-FFF2-40B4-BE49-F238E27FC236}">
                      <a16:creationId xmlns:a16="http://schemas.microsoft.com/office/drawing/2014/main" id="{73F0FE08-43FC-74C1-8B61-DCBF459D6A51}"/>
                    </a:ext>
                  </a:extLst>
                </p:cNvPr>
                <p:cNvSpPr txBox="1"/>
                <p:nvPr/>
              </p:nvSpPr>
              <p:spPr>
                <a:xfrm>
                  <a:off x="7341426" y="25722469"/>
                  <a:ext cx="3009321" cy="1302062"/>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BRC</a:t>
                  </a:r>
                </a:p>
              </p:txBody>
            </p:sp>
          </p:grpSp>
          <p:grpSp>
            <p:nvGrpSpPr>
              <p:cNvPr id="12" name="Group 11">
                <a:extLst>
                  <a:ext uri="{FF2B5EF4-FFF2-40B4-BE49-F238E27FC236}">
                    <a16:creationId xmlns:a16="http://schemas.microsoft.com/office/drawing/2014/main" id="{A660A714-257D-F390-EB2F-CA2363A4EFFA}"/>
                  </a:ext>
                </a:extLst>
              </p:cNvPr>
              <p:cNvGrpSpPr/>
              <p:nvPr/>
            </p:nvGrpSpPr>
            <p:grpSpPr>
              <a:xfrm>
                <a:off x="17341844" y="25717283"/>
                <a:ext cx="4075872" cy="1302062"/>
                <a:chOff x="6925635" y="25722469"/>
                <a:chExt cx="4075872" cy="1302062"/>
              </a:xfrm>
            </p:grpSpPr>
            <p:sp>
              <p:nvSpPr>
                <p:cNvPr id="16" name="Rectangle 15">
                  <a:extLst>
                    <a:ext uri="{FF2B5EF4-FFF2-40B4-BE49-F238E27FC236}">
                      <a16:creationId xmlns:a16="http://schemas.microsoft.com/office/drawing/2014/main" id="{43480577-20E2-880C-B5B9-4930F9C17539}"/>
                    </a:ext>
                  </a:extLst>
                </p:cNvPr>
                <p:cNvSpPr/>
                <p:nvPr/>
              </p:nvSpPr>
              <p:spPr>
                <a:xfrm>
                  <a:off x="6925635" y="25762227"/>
                  <a:ext cx="1033670" cy="1033669"/>
                </a:xfrm>
                <a:prstGeom prst="rect">
                  <a:avLst/>
                </a:prstGeom>
                <a:solidFill>
                  <a:srgbClr val="FF8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 dirty="0"/>
                </a:p>
              </p:txBody>
            </p:sp>
            <p:sp>
              <p:nvSpPr>
                <p:cNvPr id="17" name="TextBox 16">
                  <a:extLst>
                    <a:ext uri="{FF2B5EF4-FFF2-40B4-BE49-F238E27FC236}">
                      <a16:creationId xmlns:a16="http://schemas.microsoft.com/office/drawing/2014/main" id="{BD26505D-4EFA-EE35-42D0-10A140A2CDBF}"/>
                    </a:ext>
                  </a:extLst>
                </p:cNvPr>
                <p:cNvSpPr txBox="1"/>
                <p:nvPr/>
              </p:nvSpPr>
              <p:spPr>
                <a:xfrm>
                  <a:off x="8158101" y="25722469"/>
                  <a:ext cx="2843406" cy="1302062"/>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FAM</a:t>
                  </a:r>
                </a:p>
              </p:txBody>
            </p:sp>
          </p:grpSp>
          <p:grpSp>
            <p:nvGrpSpPr>
              <p:cNvPr id="13" name="Group 12">
                <a:extLst>
                  <a:ext uri="{FF2B5EF4-FFF2-40B4-BE49-F238E27FC236}">
                    <a16:creationId xmlns:a16="http://schemas.microsoft.com/office/drawing/2014/main" id="{96633AF3-2371-886D-3214-846D57B4766A}"/>
                  </a:ext>
                </a:extLst>
              </p:cNvPr>
              <p:cNvGrpSpPr/>
              <p:nvPr/>
            </p:nvGrpSpPr>
            <p:grpSpPr>
              <a:xfrm>
                <a:off x="21713683" y="25757040"/>
                <a:ext cx="5542730" cy="1302062"/>
                <a:chOff x="7878416" y="25722469"/>
                <a:chExt cx="5542730" cy="1302062"/>
              </a:xfrm>
            </p:grpSpPr>
            <p:sp>
              <p:nvSpPr>
                <p:cNvPr id="14" name="Rectangle 13">
                  <a:extLst>
                    <a:ext uri="{FF2B5EF4-FFF2-40B4-BE49-F238E27FC236}">
                      <a16:creationId xmlns:a16="http://schemas.microsoft.com/office/drawing/2014/main" id="{ED2B27E8-75DD-0E5A-46E5-E1B5BC35703F}"/>
                    </a:ext>
                  </a:extLst>
                </p:cNvPr>
                <p:cNvSpPr/>
                <p:nvPr/>
              </p:nvSpPr>
              <p:spPr>
                <a:xfrm>
                  <a:off x="7878416" y="25762227"/>
                  <a:ext cx="1033670" cy="1033669"/>
                </a:xfrm>
                <a:prstGeom prst="rect">
                  <a:avLst/>
                </a:prstGeom>
                <a:solidFill>
                  <a:srgbClr val="AEB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 dirty="0"/>
                </a:p>
              </p:txBody>
            </p:sp>
            <p:sp>
              <p:nvSpPr>
                <p:cNvPr id="15" name="TextBox 14">
                  <a:extLst>
                    <a:ext uri="{FF2B5EF4-FFF2-40B4-BE49-F238E27FC236}">
                      <a16:creationId xmlns:a16="http://schemas.microsoft.com/office/drawing/2014/main" id="{7AC37A66-8444-820C-66DF-A61E30E73A4E}"/>
                    </a:ext>
                  </a:extLst>
                </p:cNvPr>
                <p:cNvSpPr txBox="1"/>
                <p:nvPr/>
              </p:nvSpPr>
              <p:spPr>
                <a:xfrm>
                  <a:off x="9110863" y="25722469"/>
                  <a:ext cx="4310283" cy="1302062"/>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RLITMF</a:t>
                  </a:r>
                </a:p>
              </p:txBody>
            </p:sp>
          </p:grpSp>
        </p:grpSp>
      </p:grpSp>
      <p:pic>
        <p:nvPicPr>
          <p:cNvPr id="5" name="Picture 9">
            <a:extLst>
              <a:ext uri="{FF2B5EF4-FFF2-40B4-BE49-F238E27FC236}">
                <a16:creationId xmlns:a16="http://schemas.microsoft.com/office/drawing/2014/main" id="{148F6AD7-C0E4-89E4-46E7-E40099719A2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39595" y="5809112"/>
            <a:ext cx="1259051" cy="44076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4" descr="News – Consortium for Monitoring, Technology, and Verification">
            <a:extLst>
              <a:ext uri="{FF2B5EF4-FFF2-40B4-BE49-F238E27FC236}">
                <a16:creationId xmlns:a16="http://schemas.microsoft.com/office/drawing/2014/main" id="{B560B724-040D-D4B7-AE86-8A6674A881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32151" y="5747264"/>
            <a:ext cx="564207" cy="56445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ENA Browser">
            <a:extLst>
              <a:ext uri="{FF2B5EF4-FFF2-40B4-BE49-F238E27FC236}">
                <a16:creationId xmlns:a16="http://schemas.microsoft.com/office/drawing/2014/main" id="{4F45FBAA-8E6A-4147-38B7-29DC1BE569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9891" y="5754852"/>
            <a:ext cx="1903865" cy="549281"/>
          </a:xfrm>
          <a:prstGeom prst="rect">
            <a:avLst/>
          </a:prstGeom>
          <a:noFill/>
          <a:extLst>
            <a:ext uri="{909E8E84-426E-40DD-AFC4-6F175D3DCCD1}">
              <a14:hiddenFill xmlns:a14="http://schemas.microsoft.com/office/drawing/2010/main">
                <a:solidFill>
                  <a:srgbClr val="FFFFFF"/>
                </a:solidFill>
              </a14:hiddenFill>
            </a:ext>
          </a:extLst>
        </p:spPr>
      </p:pic>
      <p:sp>
        <p:nvSpPr>
          <p:cNvPr id="26" name="Right Brace 25">
            <a:extLst>
              <a:ext uri="{FF2B5EF4-FFF2-40B4-BE49-F238E27FC236}">
                <a16:creationId xmlns:a16="http://schemas.microsoft.com/office/drawing/2014/main" id="{B04E4DF2-B176-CB94-625E-431546D08E84}"/>
              </a:ext>
            </a:extLst>
          </p:cNvPr>
          <p:cNvSpPr/>
          <p:nvPr/>
        </p:nvSpPr>
        <p:spPr>
          <a:xfrm rot="5400000">
            <a:off x="5520381" y="4154490"/>
            <a:ext cx="219902" cy="2762000"/>
          </a:xfrm>
          <a:prstGeom prst="rightBrace">
            <a:avLst>
              <a:gd name="adj1" fmla="val 8333"/>
              <a:gd name="adj2" fmla="val 53122"/>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ight Brace 26">
            <a:extLst>
              <a:ext uri="{FF2B5EF4-FFF2-40B4-BE49-F238E27FC236}">
                <a16:creationId xmlns:a16="http://schemas.microsoft.com/office/drawing/2014/main" id="{3AE37C97-D97E-C12C-4490-A9090725466A}"/>
              </a:ext>
            </a:extLst>
          </p:cNvPr>
          <p:cNvSpPr/>
          <p:nvPr/>
        </p:nvSpPr>
        <p:spPr>
          <a:xfrm rot="5400000">
            <a:off x="3625758" y="5169730"/>
            <a:ext cx="219902" cy="731520"/>
          </a:xfrm>
          <a:prstGeom prst="rightBrace">
            <a:avLst>
              <a:gd name="adj1" fmla="val 8333"/>
              <a:gd name="adj2" fmla="val 53122"/>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Right Brace 27">
            <a:extLst>
              <a:ext uri="{FF2B5EF4-FFF2-40B4-BE49-F238E27FC236}">
                <a16:creationId xmlns:a16="http://schemas.microsoft.com/office/drawing/2014/main" id="{79C7F5AC-3EEF-6656-08B0-4F921BE8EDF7}"/>
              </a:ext>
            </a:extLst>
          </p:cNvPr>
          <p:cNvSpPr/>
          <p:nvPr/>
        </p:nvSpPr>
        <p:spPr>
          <a:xfrm rot="5400000">
            <a:off x="2722935" y="5169730"/>
            <a:ext cx="219902" cy="731520"/>
          </a:xfrm>
          <a:prstGeom prst="rightBrace">
            <a:avLst>
              <a:gd name="adj1" fmla="val 8333"/>
              <a:gd name="adj2" fmla="val 79991"/>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3615866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386881-36E6-393B-663C-38E46373B694}"/>
              </a:ext>
            </a:extLst>
          </p:cNvPr>
          <p:cNvSpPr txBox="1"/>
          <p:nvPr/>
        </p:nvSpPr>
        <p:spPr>
          <a:xfrm>
            <a:off x="457200" y="625614"/>
            <a:ext cx="9819861" cy="707886"/>
          </a:xfrm>
          <a:prstGeom prst="rect">
            <a:avLst/>
          </a:prstGeom>
          <a:noFill/>
        </p:spPr>
        <p:txBody>
          <a:bodyPr wrap="square" rtlCol="0">
            <a:spAutoFit/>
          </a:bodyPr>
          <a:lstStyle/>
          <a:p>
            <a:r>
              <a:rPr lang="en-US" sz="4000" dirty="0">
                <a:latin typeface="Arial Rounded MT Bold" panose="020F0704030504030204" pitchFamily="34" charset="0"/>
              </a:rPr>
              <a:t>Materials and Methods</a:t>
            </a:r>
          </a:p>
        </p:txBody>
      </p:sp>
      <p:pic>
        <p:nvPicPr>
          <p:cNvPr id="4" name="Picture 6">
            <a:extLst>
              <a:ext uri="{FF2B5EF4-FFF2-40B4-BE49-F238E27FC236}">
                <a16:creationId xmlns:a16="http://schemas.microsoft.com/office/drawing/2014/main" id="{E239AF65-9E63-575C-59EC-A3CE32469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728" y="2093466"/>
            <a:ext cx="10515574" cy="267106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5" name="Picture 10">
            <a:extLst>
              <a:ext uri="{FF2B5EF4-FFF2-40B4-BE49-F238E27FC236}">
                <a16:creationId xmlns:a16="http://schemas.microsoft.com/office/drawing/2014/main" id="{180615C7-5A50-3751-D0BA-50054C052B0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68860" y="4903384"/>
            <a:ext cx="2205621" cy="937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4025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D0ECE5-CFFF-D039-794D-836A927BC63C}"/>
              </a:ext>
            </a:extLst>
          </p:cNvPr>
          <p:cNvSpPr txBox="1"/>
          <p:nvPr/>
        </p:nvSpPr>
        <p:spPr>
          <a:xfrm>
            <a:off x="457200" y="625614"/>
            <a:ext cx="14666846" cy="707886"/>
          </a:xfrm>
          <a:prstGeom prst="rect">
            <a:avLst/>
          </a:prstGeom>
          <a:noFill/>
        </p:spPr>
        <p:txBody>
          <a:bodyPr wrap="square" rtlCol="0">
            <a:spAutoFit/>
          </a:bodyPr>
          <a:lstStyle/>
          <a:p>
            <a:r>
              <a:rPr lang="en-US" sz="4000" dirty="0">
                <a:latin typeface="Arial Rounded MT Bold" panose="020F0704030504030204" pitchFamily="34" charset="0"/>
              </a:rPr>
              <a:t>Mission Relevance</a:t>
            </a:r>
          </a:p>
        </p:txBody>
      </p:sp>
      <p:sp>
        <p:nvSpPr>
          <p:cNvPr id="3" name="TextBox 2">
            <a:extLst>
              <a:ext uri="{FF2B5EF4-FFF2-40B4-BE49-F238E27FC236}">
                <a16:creationId xmlns:a16="http://schemas.microsoft.com/office/drawing/2014/main" id="{638302DD-85D1-495F-EC3D-1F0E990BCE8D}"/>
              </a:ext>
            </a:extLst>
          </p:cNvPr>
          <p:cNvSpPr txBox="1"/>
          <p:nvPr/>
        </p:nvSpPr>
        <p:spPr>
          <a:xfrm>
            <a:off x="457200" y="1333500"/>
            <a:ext cx="11058525" cy="1077218"/>
          </a:xfrm>
          <a:prstGeom prst="rect">
            <a:avLst/>
          </a:prstGeom>
          <a:noFill/>
        </p:spPr>
        <p:txBody>
          <a:bodyPr wrap="square" rtlCol="0">
            <a:spAutoFit/>
          </a:bodyPr>
          <a:lstStyle/>
          <a:p>
            <a:pPr marL="571500" indent="-571500" rtl="0">
              <a:spcBef>
                <a:spcPts val="0"/>
              </a:spcBef>
              <a:spcAft>
                <a:spcPts val="1200"/>
              </a:spcAft>
              <a:buFont typeface="Wingdings" panose="05000000000000000000" pitchFamily="2" charset="2"/>
              <a:buChar char="§"/>
            </a:pPr>
            <a:r>
              <a:rPr lang="en-US" dirty="0">
                <a:latin typeface="Arial Narrow" panose="020B0606020202030204" pitchFamily="34" charset="0"/>
              </a:rPr>
              <a:t>These models, in conjunction with an environmental surveillance protocol, can enable </a:t>
            </a:r>
            <a:r>
              <a:rPr lang="en-US" u="sng" dirty="0">
                <a:latin typeface="Arial Narrow" panose="020B0606020202030204" pitchFamily="34" charset="0"/>
              </a:rPr>
              <a:t>remote diagnostics</a:t>
            </a:r>
            <a:r>
              <a:rPr lang="en-US" dirty="0">
                <a:latin typeface="Arial Narrow" panose="020B0606020202030204" pitchFamily="34" charset="0"/>
              </a:rPr>
              <a:t> to be performed at locations where such activities are taking place.</a:t>
            </a:r>
          </a:p>
          <a:p>
            <a:pPr marL="571500" indent="-571500" rtl="0">
              <a:spcBef>
                <a:spcPts val="0"/>
              </a:spcBef>
              <a:spcAft>
                <a:spcPts val="1200"/>
              </a:spcAft>
              <a:buFont typeface="Wingdings" panose="05000000000000000000" pitchFamily="2" charset="2"/>
              <a:buChar char="§"/>
            </a:pPr>
            <a:r>
              <a:rPr lang="en-US" dirty="0">
                <a:latin typeface="Arial Narrow" panose="020B0606020202030204" pitchFamily="34" charset="0"/>
              </a:rPr>
              <a:t>Understanding the mechanistic basis of microbial responses could aid both in </a:t>
            </a:r>
            <a:r>
              <a:rPr lang="en-US" u="sng" dirty="0">
                <a:latin typeface="Arial Narrow" panose="020B0606020202030204" pitchFamily="34" charset="0"/>
              </a:rPr>
              <a:t>detection and remediation</a:t>
            </a:r>
            <a:r>
              <a:rPr lang="en-US" dirty="0">
                <a:latin typeface="Arial Narrow" panose="020B0606020202030204" pitchFamily="34" charset="0"/>
              </a:rPr>
              <a:t> of the signal.</a:t>
            </a:r>
          </a:p>
        </p:txBody>
      </p:sp>
    </p:spTree>
    <p:extLst>
      <p:ext uri="{BB962C8B-B14F-4D97-AF65-F5344CB8AC3E}">
        <p14:creationId xmlns:p14="http://schemas.microsoft.com/office/powerpoint/2010/main" val="1890113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157924-F827-7491-5352-F6106821812C}"/>
              </a:ext>
            </a:extLst>
          </p:cNvPr>
          <p:cNvSpPr txBox="1"/>
          <p:nvPr/>
        </p:nvSpPr>
        <p:spPr>
          <a:xfrm>
            <a:off x="457200" y="645609"/>
            <a:ext cx="9819861" cy="707886"/>
          </a:xfrm>
          <a:prstGeom prst="rect">
            <a:avLst/>
          </a:prstGeom>
          <a:noFill/>
        </p:spPr>
        <p:txBody>
          <a:bodyPr wrap="square" rtlCol="0">
            <a:spAutoFit/>
          </a:bodyPr>
          <a:lstStyle/>
          <a:p>
            <a:r>
              <a:rPr lang="en-US" sz="4000" dirty="0">
                <a:latin typeface="Arial Rounded MT Bold" panose="020F0704030504030204" pitchFamily="34" charset="0"/>
              </a:rPr>
              <a:t>Results + Discussion</a:t>
            </a:r>
          </a:p>
        </p:txBody>
      </p:sp>
      <p:grpSp>
        <p:nvGrpSpPr>
          <p:cNvPr id="27" name="Group 26">
            <a:extLst>
              <a:ext uri="{FF2B5EF4-FFF2-40B4-BE49-F238E27FC236}">
                <a16:creationId xmlns:a16="http://schemas.microsoft.com/office/drawing/2014/main" id="{14411CD2-6C3B-3D85-D0FB-EF1DBE955269}"/>
              </a:ext>
            </a:extLst>
          </p:cNvPr>
          <p:cNvGrpSpPr>
            <a:grpSpLocks noChangeAspect="1"/>
          </p:cNvGrpSpPr>
          <p:nvPr/>
        </p:nvGrpSpPr>
        <p:grpSpPr>
          <a:xfrm>
            <a:off x="589942" y="1779642"/>
            <a:ext cx="10342005" cy="3870578"/>
            <a:chOff x="12833764" y="11646359"/>
            <a:chExt cx="18143880" cy="6790489"/>
          </a:xfrm>
        </p:grpSpPr>
        <p:grpSp>
          <p:nvGrpSpPr>
            <p:cNvPr id="28" name="Group 27">
              <a:extLst>
                <a:ext uri="{FF2B5EF4-FFF2-40B4-BE49-F238E27FC236}">
                  <a16:creationId xmlns:a16="http://schemas.microsoft.com/office/drawing/2014/main" id="{7F205C89-79E3-F6E5-9572-3849BDFFE3CA}"/>
                </a:ext>
              </a:extLst>
            </p:cNvPr>
            <p:cNvGrpSpPr/>
            <p:nvPr/>
          </p:nvGrpSpPr>
          <p:grpSpPr>
            <a:xfrm>
              <a:off x="12833764" y="11646359"/>
              <a:ext cx="18143880" cy="6790489"/>
              <a:chOff x="12833764" y="11805387"/>
              <a:chExt cx="18143880" cy="6790489"/>
            </a:xfrm>
          </p:grpSpPr>
          <p:grpSp>
            <p:nvGrpSpPr>
              <p:cNvPr id="40" name="Group 39">
                <a:extLst>
                  <a:ext uri="{FF2B5EF4-FFF2-40B4-BE49-F238E27FC236}">
                    <a16:creationId xmlns:a16="http://schemas.microsoft.com/office/drawing/2014/main" id="{114D0509-6F20-1FBF-A172-65E8E816726C}"/>
                  </a:ext>
                </a:extLst>
              </p:cNvPr>
              <p:cNvGrpSpPr/>
              <p:nvPr/>
            </p:nvGrpSpPr>
            <p:grpSpPr>
              <a:xfrm>
                <a:off x="12833764" y="11805387"/>
                <a:ext cx="18143880" cy="6790489"/>
                <a:chOff x="12833764" y="11971643"/>
                <a:chExt cx="18143880" cy="6790489"/>
              </a:xfrm>
            </p:grpSpPr>
            <p:grpSp>
              <p:nvGrpSpPr>
                <p:cNvPr id="43" name="Group 42">
                  <a:extLst>
                    <a:ext uri="{FF2B5EF4-FFF2-40B4-BE49-F238E27FC236}">
                      <a16:creationId xmlns:a16="http://schemas.microsoft.com/office/drawing/2014/main" id="{4C99F4AA-F80C-B247-19C2-5D18195A3BE9}"/>
                    </a:ext>
                  </a:extLst>
                </p:cNvPr>
                <p:cNvGrpSpPr/>
                <p:nvPr/>
              </p:nvGrpSpPr>
              <p:grpSpPr>
                <a:xfrm>
                  <a:off x="12833764" y="11971643"/>
                  <a:ext cx="18143880" cy="6790489"/>
                  <a:chOff x="12833764" y="12678230"/>
                  <a:chExt cx="18143880" cy="6790489"/>
                </a:xfrm>
              </p:grpSpPr>
              <p:sp>
                <p:nvSpPr>
                  <p:cNvPr id="50" name="TextBox 49">
                    <a:extLst>
                      <a:ext uri="{FF2B5EF4-FFF2-40B4-BE49-F238E27FC236}">
                        <a16:creationId xmlns:a16="http://schemas.microsoft.com/office/drawing/2014/main" id="{887A1107-04F7-5619-BF15-8BCCEB4CC86A}"/>
                      </a:ext>
                    </a:extLst>
                  </p:cNvPr>
                  <p:cNvSpPr txBox="1"/>
                  <p:nvPr/>
                </p:nvSpPr>
                <p:spPr>
                  <a:xfrm>
                    <a:off x="13142227" y="18658780"/>
                    <a:ext cx="17629322" cy="809939"/>
                  </a:xfrm>
                  <a:prstGeom prst="rect">
                    <a:avLst/>
                  </a:prstGeom>
                  <a:noFill/>
                </p:spPr>
                <p:txBody>
                  <a:bodyPr wrap="square" rtlCol="0">
                    <a:spAutoFit/>
                  </a:bodyPr>
                  <a:lstStyle/>
                  <a:p>
                    <a:pPr rtl="0">
                      <a:spcBef>
                        <a:spcPts val="0"/>
                      </a:spcBef>
                      <a:spcAft>
                        <a:spcPts val="0"/>
                      </a:spcAft>
                    </a:pPr>
                    <a:r>
                      <a:rPr lang="en-US" sz="1200" b="1" i="1" dirty="0">
                        <a:latin typeface="Arial Narrow" panose="020B0606020202030204" pitchFamily="34" charset="0"/>
                      </a:rPr>
                      <a:t>Fig. 3: (a) ANCOM of the OTUs at genus level (nuclear- contaminated vs. background) colored by phylum. Violin plots of relative abundances of selected taxa that were (b)-(c) more or (d)-(e) less abundant in the contaminated samples.</a:t>
                    </a:r>
                  </a:p>
                </p:txBody>
              </p:sp>
              <p:grpSp>
                <p:nvGrpSpPr>
                  <p:cNvPr id="51" name="Group 50">
                    <a:extLst>
                      <a:ext uri="{FF2B5EF4-FFF2-40B4-BE49-F238E27FC236}">
                        <a16:creationId xmlns:a16="http://schemas.microsoft.com/office/drawing/2014/main" id="{15DF9C2C-43D7-CD73-54B2-01C31FA1198D}"/>
                      </a:ext>
                    </a:extLst>
                  </p:cNvPr>
                  <p:cNvGrpSpPr>
                    <a:grpSpLocks noChangeAspect="1"/>
                  </p:cNvGrpSpPr>
                  <p:nvPr/>
                </p:nvGrpSpPr>
                <p:grpSpPr>
                  <a:xfrm>
                    <a:off x="12833764" y="12678230"/>
                    <a:ext cx="18143880" cy="6090285"/>
                    <a:chOff x="588710" y="1242388"/>
                    <a:chExt cx="40319725" cy="13533965"/>
                  </a:xfrm>
                </p:grpSpPr>
                <p:sp>
                  <p:nvSpPr>
                    <p:cNvPr id="52" name="TextBox 51">
                      <a:extLst>
                        <a:ext uri="{FF2B5EF4-FFF2-40B4-BE49-F238E27FC236}">
                          <a16:creationId xmlns:a16="http://schemas.microsoft.com/office/drawing/2014/main" id="{44E43C4B-0C8C-7915-6C83-3FF0DAC09CCE}"/>
                        </a:ext>
                      </a:extLst>
                    </p:cNvPr>
                    <p:cNvSpPr txBox="1"/>
                    <p:nvPr/>
                  </p:nvSpPr>
                  <p:spPr>
                    <a:xfrm rot="16200000">
                      <a:off x="9765184" y="7369678"/>
                      <a:ext cx="9783521" cy="779942"/>
                    </a:xfrm>
                    <a:prstGeom prst="rect">
                      <a:avLst/>
                    </a:prstGeom>
                    <a:noFill/>
                  </p:spPr>
                  <p:txBody>
                    <a:bodyPr wrap="square">
                      <a:spAutoFit/>
                    </a:bodyPr>
                    <a:lstStyle/>
                    <a:p>
                      <a:r>
                        <a:rPr lang="en-US" sz="700" b="1" dirty="0">
                          <a:effectLst/>
                          <a:latin typeface="Arial" panose="020B0604020202020204" pitchFamily="34" charset="0"/>
                          <a:cs typeface="Arial" panose="020B0604020202020204" pitchFamily="34" charset="0"/>
                        </a:rPr>
                        <a:t>51e10040c3cef5c97511d3e7b72dd5ea</a:t>
                      </a:r>
                    </a:p>
                  </p:txBody>
                </p:sp>
                <p:grpSp>
                  <p:nvGrpSpPr>
                    <p:cNvPr id="53" name="Group 52">
                      <a:extLst>
                        <a:ext uri="{FF2B5EF4-FFF2-40B4-BE49-F238E27FC236}">
                          <a16:creationId xmlns:a16="http://schemas.microsoft.com/office/drawing/2014/main" id="{89404F40-8F4E-C84F-208A-7BF2ED01ABB4}"/>
                        </a:ext>
                      </a:extLst>
                    </p:cNvPr>
                    <p:cNvGrpSpPr>
                      <a:grpSpLocks noChangeAspect="1"/>
                    </p:cNvGrpSpPr>
                    <p:nvPr/>
                  </p:nvGrpSpPr>
                  <p:grpSpPr>
                    <a:xfrm>
                      <a:off x="588710" y="1242388"/>
                      <a:ext cx="40319725" cy="13533965"/>
                      <a:chOff x="-1806209" y="1562893"/>
                      <a:chExt cx="46344520" cy="15556284"/>
                    </a:xfrm>
                  </p:grpSpPr>
                  <p:pic>
                    <p:nvPicPr>
                      <p:cNvPr id="57" name="Picture 56" descr="A picture containing graphical user interface&#10;&#10;Description automatically generated">
                        <a:extLst>
                          <a:ext uri="{FF2B5EF4-FFF2-40B4-BE49-F238E27FC236}">
                            <a16:creationId xmlns:a16="http://schemas.microsoft.com/office/drawing/2014/main" id="{043B6154-D475-D7F9-6DED-77BAC41FE5AF}"/>
                          </a:ext>
                        </a:extLst>
                      </p:cNvPr>
                      <p:cNvPicPr>
                        <a:picLocks noChangeAspect="1"/>
                      </p:cNvPicPr>
                      <p:nvPr/>
                    </p:nvPicPr>
                    <p:blipFill rotWithShape="1">
                      <a:blip r:embed="rId3">
                        <a:extLst>
                          <a:ext uri="{28A0092B-C50C-407E-A947-70E740481C1C}">
                            <a14:useLocalDpi xmlns:a14="http://schemas.microsoft.com/office/drawing/2010/main" val="0"/>
                          </a:ext>
                        </a:extLst>
                      </a:blip>
                      <a:srcRect l="8261" r="30870" b="9958"/>
                      <a:stretch/>
                    </p:blipFill>
                    <p:spPr>
                      <a:xfrm>
                        <a:off x="22495816" y="1562893"/>
                        <a:ext cx="6957389" cy="13722414"/>
                      </a:xfrm>
                      <a:prstGeom prst="rect">
                        <a:avLst/>
                      </a:prstGeom>
                    </p:spPr>
                  </p:pic>
                  <p:pic>
                    <p:nvPicPr>
                      <p:cNvPr id="58" name="Picture 57" descr="A picture containing text, screen, screenshot&#10;&#10;Description automatically generated">
                        <a:extLst>
                          <a:ext uri="{FF2B5EF4-FFF2-40B4-BE49-F238E27FC236}">
                            <a16:creationId xmlns:a16="http://schemas.microsoft.com/office/drawing/2014/main" id="{5819B1BA-AF10-CBB7-39C1-8463AF21B3C1}"/>
                          </a:ext>
                        </a:extLst>
                      </p:cNvPr>
                      <p:cNvPicPr>
                        <a:picLocks noChangeAspect="1"/>
                      </p:cNvPicPr>
                      <p:nvPr/>
                    </p:nvPicPr>
                    <p:blipFill rotWithShape="1">
                      <a:blip r:embed="rId4">
                        <a:extLst>
                          <a:ext uri="{28A0092B-C50C-407E-A947-70E740481C1C}">
                            <a14:useLocalDpi xmlns:a14="http://schemas.microsoft.com/office/drawing/2010/main" val="0"/>
                          </a:ext>
                        </a:extLst>
                      </a:blip>
                      <a:srcRect l="7565" r="28783" b="10508"/>
                      <a:stretch/>
                    </p:blipFill>
                    <p:spPr>
                      <a:xfrm>
                        <a:off x="14685821" y="1562893"/>
                        <a:ext cx="7275443" cy="13638628"/>
                      </a:xfrm>
                      <a:prstGeom prst="rect">
                        <a:avLst/>
                      </a:prstGeom>
                    </p:spPr>
                  </p:pic>
                  <p:pic>
                    <p:nvPicPr>
                      <p:cNvPr id="59" name="Picture 58" descr="Graphical user interface&#10;&#10;Description automatically generated">
                        <a:extLst>
                          <a:ext uri="{FF2B5EF4-FFF2-40B4-BE49-F238E27FC236}">
                            <a16:creationId xmlns:a16="http://schemas.microsoft.com/office/drawing/2014/main" id="{9BF60509-6589-ADF6-9488-A6A2DF1D2775}"/>
                          </a:ext>
                        </a:extLst>
                      </p:cNvPr>
                      <p:cNvPicPr>
                        <a:picLocks noChangeAspect="1"/>
                      </p:cNvPicPr>
                      <p:nvPr/>
                    </p:nvPicPr>
                    <p:blipFill rotWithShape="1">
                      <a:blip r:embed="rId5">
                        <a:extLst>
                          <a:ext uri="{28A0092B-C50C-407E-A947-70E740481C1C}">
                            <a14:useLocalDpi xmlns:a14="http://schemas.microsoft.com/office/drawing/2010/main" val="0"/>
                          </a:ext>
                        </a:extLst>
                      </a:blip>
                      <a:srcRect l="8435" r="30696" b="9958"/>
                      <a:stretch/>
                    </p:blipFill>
                    <p:spPr>
                      <a:xfrm>
                        <a:off x="29753780" y="1562893"/>
                        <a:ext cx="6957392" cy="13722414"/>
                      </a:xfrm>
                      <a:prstGeom prst="rect">
                        <a:avLst/>
                      </a:prstGeom>
                    </p:spPr>
                  </p:pic>
                  <p:pic>
                    <p:nvPicPr>
                      <p:cNvPr id="60" name="Picture 59" descr="Graphical user interface&#10;&#10;Description automatically generated">
                        <a:extLst>
                          <a:ext uri="{FF2B5EF4-FFF2-40B4-BE49-F238E27FC236}">
                            <a16:creationId xmlns:a16="http://schemas.microsoft.com/office/drawing/2014/main" id="{9106C1C5-EE3E-263F-56FF-AD8476B44075}"/>
                          </a:ext>
                        </a:extLst>
                      </p:cNvPr>
                      <p:cNvPicPr>
                        <a:picLocks noChangeAspect="1"/>
                      </p:cNvPicPr>
                      <p:nvPr/>
                    </p:nvPicPr>
                    <p:blipFill rotWithShape="1">
                      <a:blip r:embed="rId6">
                        <a:extLst>
                          <a:ext uri="{28A0092B-C50C-407E-A947-70E740481C1C}">
                            <a14:useLocalDpi xmlns:a14="http://schemas.microsoft.com/office/drawing/2010/main" val="0"/>
                          </a:ext>
                        </a:extLst>
                      </a:blip>
                      <a:srcRect l="8539" r="30592" b="9958"/>
                      <a:stretch/>
                    </p:blipFill>
                    <p:spPr>
                      <a:xfrm>
                        <a:off x="37580919" y="1562893"/>
                        <a:ext cx="6957392" cy="13722414"/>
                      </a:xfrm>
                      <a:prstGeom prst="rect">
                        <a:avLst/>
                      </a:prstGeom>
                    </p:spPr>
                  </p:pic>
                  <p:pic>
                    <p:nvPicPr>
                      <p:cNvPr id="61" name="Picture 60" descr="A picture containing diagram&#10;&#10;Description automatically generated">
                        <a:extLst>
                          <a:ext uri="{FF2B5EF4-FFF2-40B4-BE49-F238E27FC236}">
                            <a16:creationId xmlns:a16="http://schemas.microsoft.com/office/drawing/2014/main" id="{B7B6B904-D52E-EFAC-1DB4-9C71B34CDD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06209" y="1975555"/>
                        <a:ext cx="16657982" cy="15143622"/>
                      </a:xfrm>
                      <a:prstGeom prst="rect">
                        <a:avLst/>
                      </a:prstGeom>
                    </p:spPr>
                  </p:pic>
                </p:grpSp>
                <p:sp>
                  <p:nvSpPr>
                    <p:cNvPr id="54" name="TextBox 53">
                      <a:extLst>
                        <a:ext uri="{FF2B5EF4-FFF2-40B4-BE49-F238E27FC236}">
                          <a16:creationId xmlns:a16="http://schemas.microsoft.com/office/drawing/2014/main" id="{2D1E456F-819D-4BC4-BD33-28048E874338}"/>
                        </a:ext>
                      </a:extLst>
                    </p:cNvPr>
                    <p:cNvSpPr txBox="1"/>
                    <p:nvPr/>
                  </p:nvSpPr>
                  <p:spPr>
                    <a:xfrm rot="16200000">
                      <a:off x="15883947" y="7003928"/>
                      <a:ext cx="10455018" cy="839938"/>
                    </a:xfrm>
                    <a:prstGeom prst="rect">
                      <a:avLst/>
                    </a:prstGeom>
                    <a:noFill/>
                  </p:spPr>
                  <p:txBody>
                    <a:bodyPr wrap="square">
                      <a:spAutoFit/>
                    </a:bodyPr>
                    <a:lstStyle>
                      <a:defPPr>
                        <a:defRPr lang="en-US"/>
                      </a:defPPr>
                      <a:lvl1pPr>
                        <a:defRPr sz="4400" b="0">
                          <a:effectLst/>
                          <a:latin typeface="Arial" panose="020B0604020202020204" pitchFamily="34" charset="0"/>
                          <a:cs typeface="Arial" panose="020B0604020202020204" pitchFamily="34" charset="0"/>
                        </a:defRPr>
                      </a:lvl1pPr>
                    </a:lstStyle>
                    <a:p>
                      <a:r>
                        <a:rPr lang="en-US" sz="400" b="1" dirty="0"/>
                        <a:t>TACGGAGGGGACTAGCGTTGTTCGGAATTACTGGGCGTAAAGCGCACGTAGGCGGATTTGTAAGTCAGGGGTGAAATCCCGGGGCTCAAC</a:t>
                      </a:r>
                    </a:p>
                  </p:txBody>
                </p:sp>
                <p:sp>
                  <p:nvSpPr>
                    <p:cNvPr id="55" name="TextBox 54">
                      <a:extLst>
                        <a:ext uri="{FF2B5EF4-FFF2-40B4-BE49-F238E27FC236}">
                          <a16:creationId xmlns:a16="http://schemas.microsoft.com/office/drawing/2014/main" id="{BA430F7F-9B2A-9152-B97F-055FA87CD4FD}"/>
                        </a:ext>
                      </a:extLst>
                    </p:cNvPr>
                    <p:cNvSpPr txBox="1"/>
                    <p:nvPr/>
                  </p:nvSpPr>
                  <p:spPr>
                    <a:xfrm rot="16200000">
                      <a:off x="29131204" y="7003928"/>
                      <a:ext cx="10455018" cy="839938"/>
                    </a:xfrm>
                    <a:prstGeom prst="rect">
                      <a:avLst/>
                    </a:prstGeom>
                    <a:noFill/>
                  </p:spPr>
                  <p:txBody>
                    <a:bodyPr wrap="square">
                      <a:spAutoFit/>
                    </a:bodyPr>
                    <a:lstStyle>
                      <a:defPPr>
                        <a:defRPr lang="en-US"/>
                      </a:defPPr>
                      <a:lvl1pPr>
                        <a:defRPr sz="2800" b="0">
                          <a:effectLst/>
                          <a:latin typeface="Arial" panose="020B0604020202020204" pitchFamily="34" charset="0"/>
                          <a:cs typeface="Arial" panose="020B0604020202020204" pitchFamily="34" charset="0"/>
                        </a:defRPr>
                      </a:lvl1pPr>
                    </a:lstStyle>
                    <a:p>
                      <a:r>
                        <a:rPr lang="en-US" sz="400" b="1" dirty="0"/>
                        <a:t>TACAGAGGGTGCGAGCGTTGTCCGGAATCACTGGGCGTAAAGGGCGCGTAGGCGGCTTGGGAAGTCCGTGGTGAAAGCTCGTGGCTCAAC</a:t>
                      </a:r>
                    </a:p>
                  </p:txBody>
                </p:sp>
                <p:sp>
                  <p:nvSpPr>
                    <p:cNvPr id="56" name="TextBox 55">
                      <a:extLst>
                        <a:ext uri="{FF2B5EF4-FFF2-40B4-BE49-F238E27FC236}">
                          <a16:creationId xmlns:a16="http://schemas.microsoft.com/office/drawing/2014/main" id="{510F589C-5330-0FA0-B21F-3C1242784CEF}"/>
                        </a:ext>
                      </a:extLst>
                    </p:cNvPr>
                    <p:cNvSpPr txBox="1"/>
                    <p:nvPr/>
                  </p:nvSpPr>
                  <p:spPr>
                    <a:xfrm rot="16200000">
                      <a:off x="22467587" y="7016384"/>
                      <a:ext cx="10490105" cy="779942"/>
                    </a:xfrm>
                    <a:prstGeom prst="rect">
                      <a:avLst/>
                    </a:prstGeom>
                    <a:noFill/>
                  </p:spPr>
                  <p:txBody>
                    <a:bodyPr wrap="square">
                      <a:spAutoFit/>
                    </a:bodyPr>
                    <a:lstStyle>
                      <a:defPPr>
                        <a:defRPr lang="en-US"/>
                      </a:defPPr>
                      <a:lvl1pPr>
                        <a:defRPr sz="4400" b="0">
                          <a:effectLst/>
                          <a:latin typeface="Arial" panose="020B0604020202020204" pitchFamily="34" charset="0"/>
                          <a:cs typeface="Arial" panose="020B0604020202020204" pitchFamily="34" charset="0"/>
                        </a:defRPr>
                      </a:lvl1pPr>
                    </a:lstStyle>
                    <a:p>
                      <a:r>
                        <a:rPr lang="en-US" sz="700" b="1" dirty="0"/>
                        <a:t>e2a41da842c89fe3e2962eb8ccd8544d</a:t>
                      </a:r>
                    </a:p>
                  </p:txBody>
                </p:sp>
              </p:grpSp>
            </p:grpSp>
            <p:grpSp>
              <p:nvGrpSpPr>
                <p:cNvPr id="44" name="Group 43">
                  <a:extLst>
                    <a:ext uri="{FF2B5EF4-FFF2-40B4-BE49-F238E27FC236}">
                      <a16:creationId xmlns:a16="http://schemas.microsoft.com/office/drawing/2014/main" id="{7A8967A7-B224-FDB0-4A37-40EEB637F533}"/>
                    </a:ext>
                  </a:extLst>
                </p:cNvPr>
                <p:cNvGrpSpPr/>
                <p:nvPr/>
              </p:nvGrpSpPr>
              <p:grpSpPr>
                <a:xfrm>
                  <a:off x="14147241" y="12386550"/>
                  <a:ext cx="14868939" cy="701947"/>
                  <a:chOff x="14147241" y="13051570"/>
                  <a:chExt cx="14868939" cy="701947"/>
                </a:xfrm>
              </p:grpSpPr>
              <p:sp>
                <p:nvSpPr>
                  <p:cNvPr id="45" name="TextBox 44">
                    <a:extLst>
                      <a:ext uri="{FF2B5EF4-FFF2-40B4-BE49-F238E27FC236}">
                        <a16:creationId xmlns:a16="http://schemas.microsoft.com/office/drawing/2014/main" id="{F161A16C-A0C3-C079-B806-E351DA09D4D5}"/>
                      </a:ext>
                    </a:extLst>
                  </p:cNvPr>
                  <p:cNvSpPr txBox="1"/>
                  <p:nvPr/>
                </p:nvSpPr>
                <p:spPr>
                  <a:xfrm>
                    <a:off x="14147241" y="13051570"/>
                    <a:ext cx="450837" cy="701947"/>
                  </a:xfrm>
                  <a:prstGeom prst="rect">
                    <a:avLst/>
                  </a:prstGeom>
                  <a:noFill/>
                </p:spPr>
                <p:txBody>
                  <a:bodyPr wrap="square" rtlCol="0">
                    <a:spAutoFit/>
                  </a:bodyPr>
                  <a:lstStyle/>
                  <a:p>
                    <a:r>
                      <a:rPr lang="en-US" sz="2000" dirty="0">
                        <a:latin typeface="Helvetica" pitchFamily="50" charset="0"/>
                      </a:rPr>
                      <a:t>a</a:t>
                    </a:r>
                  </a:p>
                </p:txBody>
              </p:sp>
              <p:sp>
                <p:nvSpPr>
                  <p:cNvPr id="46" name="TextBox 45">
                    <a:extLst>
                      <a:ext uri="{FF2B5EF4-FFF2-40B4-BE49-F238E27FC236}">
                        <a16:creationId xmlns:a16="http://schemas.microsoft.com/office/drawing/2014/main" id="{DCE24002-95D1-959F-4CE1-96C6D75FDAA3}"/>
                      </a:ext>
                    </a:extLst>
                  </p:cNvPr>
                  <p:cNvSpPr txBox="1"/>
                  <p:nvPr/>
                </p:nvSpPr>
                <p:spPr>
                  <a:xfrm>
                    <a:off x="19641608" y="13051570"/>
                    <a:ext cx="450837" cy="701947"/>
                  </a:xfrm>
                  <a:prstGeom prst="rect">
                    <a:avLst/>
                  </a:prstGeom>
                  <a:noFill/>
                </p:spPr>
                <p:txBody>
                  <a:bodyPr wrap="square" rtlCol="0">
                    <a:spAutoFit/>
                  </a:bodyPr>
                  <a:lstStyle/>
                  <a:p>
                    <a:r>
                      <a:rPr lang="en-US" sz="2000" dirty="0">
                        <a:latin typeface="Helvetica" pitchFamily="50" charset="0"/>
                      </a:rPr>
                      <a:t>b</a:t>
                    </a:r>
                  </a:p>
                </p:txBody>
              </p:sp>
              <p:sp>
                <p:nvSpPr>
                  <p:cNvPr id="47" name="TextBox 46">
                    <a:extLst>
                      <a:ext uri="{FF2B5EF4-FFF2-40B4-BE49-F238E27FC236}">
                        <a16:creationId xmlns:a16="http://schemas.microsoft.com/office/drawing/2014/main" id="{D6C680D6-00A2-4BD0-7270-C609F008628D}"/>
                      </a:ext>
                    </a:extLst>
                  </p:cNvPr>
                  <p:cNvSpPr txBox="1"/>
                  <p:nvPr/>
                </p:nvSpPr>
                <p:spPr>
                  <a:xfrm>
                    <a:off x="22726864" y="13051570"/>
                    <a:ext cx="450837" cy="701947"/>
                  </a:xfrm>
                  <a:prstGeom prst="rect">
                    <a:avLst/>
                  </a:prstGeom>
                  <a:noFill/>
                </p:spPr>
                <p:txBody>
                  <a:bodyPr wrap="square" rtlCol="0">
                    <a:spAutoFit/>
                  </a:bodyPr>
                  <a:lstStyle/>
                  <a:p>
                    <a:r>
                      <a:rPr lang="en-US" sz="2000" dirty="0">
                        <a:latin typeface="Helvetica" pitchFamily="50" charset="0"/>
                      </a:rPr>
                      <a:t>c</a:t>
                    </a:r>
                  </a:p>
                </p:txBody>
              </p:sp>
              <p:sp>
                <p:nvSpPr>
                  <p:cNvPr id="48" name="TextBox 47">
                    <a:extLst>
                      <a:ext uri="{FF2B5EF4-FFF2-40B4-BE49-F238E27FC236}">
                        <a16:creationId xmlns:a16="http://schemas.microsoft.com/office/drawing/2014/main" id="{C218229E-BFE2-64FD-922E-CBB7915501B7}"/>
                      </a:ext>
                    </a:extLst>
                  </p:cNvPr>
                  <p:cNvSpPr txBox="1"/>
                  <p:nvPr/>
                </p:nvSpPr>
                <p:spPr>
                  <a:xfrm>
                    <a:off x="25503266" y="13051570"/>
                    <a:ext cx="450837" cy="701947"/>
                  </a:xfrm>
                  <a:prstGeom prst="rect">
                    <a:avLst/>
                  </a:prstGeom>
                  <a:noFill/>
                </p:spPr>
                <p:txBody>
                  <a:bodyPr wrap="square" rtlCol="0">
                    <a:spAutoFit/>
                  </a:bodyPr>
                  <a:lstStyle/>
                  <a:p>
                    <a:r>
                      <a:rPr lang="en-US" sz="2000" dirty="0">
                        <a:latin typeface="Helvetica" pitchFamily="50" charset="0"/>
                      </a:rPr>
                      <a:t>d</a:t>
                    </a:r>
                  </a:p>
                </p:txBody>
              </p:sp>
              <p:sp>
                <p:nvSpPr>
                  <p:cNvPr id="49" name="TextBox 48">
                    <a:extLst>
                      <a:ext uri="{FF2B5EF4-FFF2-40B4-BE49-F238E27FC236}">
                        <a16:creationId xmlns:a16="http://schemas.microsoft.com/office/drawing/2014/main" id="{FCB2AA60-0032-AE82-751B-28BD6D68ED95}"/>
                      </a:ext>
                    </a:extLst>
                  </p:cNvPr>
                  <p:cNvSpPr txBox="1"/>
                  <p:nvPr/>
                </p:nvSpPr>
                <p:spPr>
                  <a:xfrm>
                    <a:off x="28565343" y="13051570"/>
                    <a:ext cx="450837" cy="701947"/>
                  </a:xfrm>
                  <a:prstGeom prst="rect">
                    <a:avLst/>
                  </a:prstGeom>
                  <a:noFill/>
                </p:spPr>
                <p:txBody>
                  <a:bodyPr wrap="square" rtlCol="0">
                    <a:spAutoFit/>
                  </a:bodyPr>
                  <a:lstStyle/>
                  <a:p>
                    <a:r>
                      <a:rPr lang="en-US" sz="2000" dirty="0">
                        <a:latin typeface="Helvetica" pitchFamily="50" charset="0"/>
                      </a:rPr>
                      <a:t>e</a:t>
                    </a:r>
                  </a:p>
                </p:txBody>
              </p:sp>
            </p:grpSp>
          </p:grpSp>
          <p:sp>
            <p:nvSpPr>
              <p:cNvPr id="41" name="TextBox 40">
                <a:extLst>
                  <a:ext uri="{FF2B5EF4-FFF2-40B4-BE49-F238E27FC236}">
                    <a16:creationId xmlns:a16="http://schemas.microsoft.com/office/drawing/2014/main" id="{E19CD439-2CFC-2AF7-A53D-5EBEFB105AF5}"/>
                  </a:ext>
                </a:extLst>
              </p:cNvPr>
              <p:cNvSpPr txBox="1"/>
              <p:nvPr/>
            </p:nvSpPr>
            <p:spPr>
              <a:xfrm>
                <a:off x="19564640" y="16962425"/>
                <a:ext cx="2135028" cy="350974"/>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No                   Yes</a:t>
                </a:r>
              </a:p>
            </p:txBody>
          </p:sp>
          <p:sp>
            <p:nvSpPr>
              <p:cNvPr id="42" name="TextBox 41">
                <a:extLst>
                  <a:ext uri="{FF2B5EF4-FFF2-40B4-BE49-F238E27FC236}">
                    <a16:creationId xmlns:a16="http://schemas.microsoft.com/office/drawing/2014/main" id="{2D60FDC6-723A-7445-D9BC-82A4A45B9299}"/>
                  </a:ext>
                </a:extLst>
              </p:cNvPr>
              <p:cNvSpPr txBox="1"/>
              <p:nvPr/>
            </p:nvSpPr>
            <p:spPr>
              <a:xfrm>
                <a:off x="19575616" y="17171923"/>
                <a:ext cx="2135028" cy="404968"/>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Contaminated</a:t>
                </a:r>
              </a:p>
            </p:txBody>
          </p:sp>
        </p:grpSp>
        <p:sp>
          <p:nvSpPr>
            <p:cNvPr id="29" name="Rectangle 28">
              <a:extLst>
                <a:ext uri="{FF2B5EF4-FFF2-40B4-BE49-F238E27FC236}">
                  <a16:creationId xmlns:a16="http://schemas.microsoft.com/office/drawing/2014/main" id="{61439C42-EFBD-C0D0-97CE-A3859526E346}"/>
                </a:ext>
              </a:extLst>
            </p:cNvPr>
            <p:cNvSpPr/>
            <p:nvPr/>
          </p:nvSpPr>
          <p:spPr>
            <a:xfrm>
              <a:off x="18229798" y="13397315"/>
              <a:ext cx="648821" cy="389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A81632F2-6A35-7E69-0A04-AF59F174BA41}"/>
                </a:ext>
              </a:extLst>
            </p:cNvPr>
            <p:cNvSpPr/>
            <p:nvPr/>
          </p:nvSpPr>
          <p:spPr>
            <a:xfrm>
              <a:off x="19586591" y="12136072"/>
              <a:ext cx="2113077" cy="468205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31" name="Rectangle 30">
              <a:extLst>
                <a:ext uri="{FF2B5EF4-FFF2-40B4-BE49-F238E27FC236}">
                  <a16:creationId xmlns:a16="http://schemas.microsoft.com/office/drawing/2014/main" id="{5271B951-0949-BE45-8F71-8B2D43BB7B02}"/>
                </a:ext>
              </a:extLst>
            </p:cNvPr>
            <p:cNvSpPr/>
            <p:nvPr/>
          </p:nvSpPr>
          <p:spPr>
            <a:xfrm>
              <a:off x="22666341" y="12136072"/>
              <a:ext cx="2113077" cy="468205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DA6BF79B-7F07-7D0A-DC9C-B8AAB5185354}"/>
                </a:ext>
              </a:extLst>
            </p:cNvPr>
            <p:cNvSpPr/>
            <p:nvPr/>
          </p:nvSpPr>
          <p:spPr>
            <a:xfrm>
              <a:off x="25434941" y="12142422"/>
              <a:ext cx="2225994" cy="468205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A590436D-9237-E325-3618-5B262105DCFE}"/>
                </a:ext>
              </a:extLst>
            </p:cNvPr>
            <p:cNvSpPr/>
            <p:nvPr/>
          </p:nvSpPr>
          <p:spPr>
            <a:xfrm>
              <a:off x="28495641" y="12142422"/>
              <a:ext cx="2225994" cy="468205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4" name="TextBox 33">
              <a:extLst>
                <a:ext uri="{FF2B5EF4-FFF2-40B4-BE49-F238E27FC236}">
                  <a16:creationId xmlns:a16="http://schemas.microsoft.com/office/drawing/2014/main" id="{1F7FA925-E9FD-3C22-B85E-483DC8D73640}"/>
                </a:ext>
              </a:extLst>
            </p:cNvPr>
            <p:cNvSpPr txBox="1"/>
            <p:nvPr/>
          </p:nvSpPr>
          <p:spPr>
            <a:xfrm>
              <a:off x="22493782" y="16803397"/>
              <a:ext cx="2135028" cy="350974"/>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No                   Yes</a:t>
              </a:r>
            </a:p>
          </p:txBody>
        </p:sp>
        <p:sp>
          <p:nvSpPr>
            <p:cNvPr id="35" name="TextBox 34">
              <a:extLst>
                <a:ext uri="{FF2B5EF4-FFF2-40B4-BE49-F238E27FC236}">
                  <a16:creationId xmlns:a16="http://schemas.microsoft.com/office/drawing/2014/main" id="{CBC3EA08-F638-F055-9EF7-CB37BFF39D63}"/>
                </a:ext>
              </a:extLst>
            </p:cNvPr>
            <p:cNvSpPr txBox="1"/>
            <p:nvPr/>
          </p:nvSpPr>
          <p:spPr>
            <a:xfrm>
              <a:off x="22504758" y="17012895"/>
              <a:ext cx="2135028" cy="404968"/>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Contaminated</a:t>
              </a:r>
            </a:p>
          </p:txBody>
        </p:sp>
        <p:sp>
          <p:nvSpPr>
            <p:cNvPr id="36" name="TextBox 35">
              <a:extLst>
                <a:ext uri="{FF2B5EF4-FFF2-40B4-BE49-F238E27FC236}">
                  <a16:creationId xmlns:a16="http://schemas.microsoft.com/office/drawing/2014/main" id="{3BB60565-2710-E15C-4714-4C7C3D5619E4}"/>
                </a:ext>
              </a:extLst>
            </p:cNvPr>
            <p:cNvSpPr txBox="1"/>
            <p:nvPr/>
          </p:nvSpPr>
          <p:spPr>
            <a:xfrm>
              <a:off x="25366383" y="16785800"/>
              <a:ext cx="2135028" cy="350974"/>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No                   Yes</a:t>
              </a:r>
            </a:p>
          </p:txBody>
        </p:sp>
        <p:sp>
          <p:nvSpPr>
            <p:cNvPr id="37" name="TextBox 36">
              <a:extLst>
                <a:ext uri="{FF2B5EF4-FFF2-40B4-BE49-F238E27FC236}">
                  <a16:creationId xmlns:a16="http://schemas.microsoft.com/office/drawing/2014/main" id="{876BDE6A-AE6A-E254-EB5D-2241644D93DB}"/>
                </a:ext>
              </a:extLst>
            </p:cNvPr>
            <p:cNvSpPr txBox="1"/>
            <p:nvPr/>
          </p:nvSpPr>
          <p:spPr>
            <a:xfrm>
              <a:off x="25377358" y="16995299"/>
              <a:ext cx="2135028" cy="404968"/>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Contaminated</a:t>
              </a:r>
            </a:p>
          </p:txBody>
        </p:sp>
        <p:sp>
          <p:nvSpPr>
            <p:cNvPr id="38" name="TextBox 37">
              <a:extLst>
                <a:ext uri="{FF2B5EF4-FFF2-40B4-BE49-F238E27FC236}">
                  <a16:creationId xmlns:a16="http://schemas.microsoft.com/office/drawing/2014/main" id="{33995BFA-8171-FC24-8ACF-14E76515E6A4}"/>
                </a:ext>
              </a:extLst>
            </p:cNvPr>
            <p:cNvSpPr txBox="1"/>
            <p:nvPr/>
          </p:nvSpPr>
          <p:spPr>
            <a:xfrm>
              <a:off x="28436477" y="16821504"/>
              <a:ext cx="2135028" cy="350974"/>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No                   Yes</a:t>
              </a:r>
            </a:p>
          </p:txBody>
        </p:sp>
        <p:sp>
          <p:nvSpPr>
            <p:cNvPr id="39" name="TextBox 38">
              <a:extLst>
                <a:ext uri="{FF2B5EF4-FFF2-40B4-BE49-F238E27FC236}">
                  <a16:creationId xmlns:a16="http://schemas.microsoft.com/office/drawing/2014/main" id="{EDB8475C-F25D-C6DE-0535-8280EFED169E}"/>
                </a:ext>
              </a:extLst>
            </p:cNvPr>
            <p:cNvSpPr txBox="1"/>
            <p:nvPr/>
          </p:nvSpPr>
          <p:spPr>
            <a:xfrm>
              <a:off x="28447451" y="17031002"/>
              <a:ext cx="2135028" cy="404968"/>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Contaminated</a:t>
              </a:r>
            </a:p>
          </p:txBody>
        </p:sp>
      </p:grpSp>
    </p:spTree>
    <p:extLst>
      <p:ext uri="{BB962C8B-B14F-4D97-AF65-F5344CB8AC3E}">
        <p14:creationId xmlns:p14="http://schemas.microsoft.com/office/powerpoint/2010/main" val="191195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38018255-FBB1-159D-B999-0C7AA0802F22}"/>
              </a:ext>
            </a:extLst>
          </p:cNvPr>
          <p:cNvSpPr txBox="1"/>
          <p:nvPr/>
        </p:nvSpPr>
        <p:spPr>
          <a:xfrm>
            <a:off x="457200" y="625614"/>
            <a:ext cx="9819861" cy="707886"/>
          </a:xfrm>
          <a:prstGeom prst="rect">
            <a:avLst/>
          </a:prstGeom>
          <a:noFill/>
        </p:spPr>
        <p:txBody>
          <a:bodyPr wrap="square" rtlCol="0">
            <a:spAutoFit/>
          </a:bodyPr>
          <a:lstStyle/>
          <a:p>
            <a:r>
              <a:rPr lang="en-US" sz="4000" dirty="0">
                <a:latin typeface="Arial Rounded MT Bold" panose="020F0704030504030204" pitchFamily="34" charset="0"/>
              </a:rPr>
              <a:t>Results + Discussion</a:t>
            </a:r>
          </a:p>
        </p:txBody>
      </p:sp>
      <p:pic>
        <p:nvPicPr>
          <p:cNvPr id="32" name="Picture 31" descr="Chart, scatter chart&#10;&#10;Description automatically generated">
            <a:extLst>
              <a:ext uri="{FF2B5EF4-FFF2-40B4-BE49-F238E27FC236}">
                <a16:creationId xmlns:a16="http://schemas.microsoft.com/office/drawing/2014/main" id="{F6262898-1840-8B97-7CBE-8EA813836A15}"/>
              </a:ext>
            </a:extLst>
          </p:cNvPr>
          <p:cNvPicPr>
            <a:picLocks noChangeAspect="1"/>
          </p:cNvPicPr>
          <p:nvPr/>
        </p:nvPicPr>
        <p:blipFill rotWithShape="1">
          <a:blip r:embed="rId3">
            <a:extLst>
              <a:ext uri="{28A0092B-C50C-407E-A947-70E740481C1C}">
                <a14:useLocalDpi xmlns:a14="http://schemas.microsoft.com/office/drawing/2010/main" val="0"/>
              </a:ext>
            </a:extLst>
          </a:blip>
          <a:srcRect t="1903"/>
          <a:stretch/>
        </p:blipFill>
        <p:spPr>
          <a:xfrm>
            <a:off x="6128264" y="1333500"/>
            <a:ext cx="5282927" cy="3785075"/>
          </a:xfrm>
          <a:prstGeom prst="rect">
            <a:avLst/>
          </a:prstGeom>
        </p:spPr>
      </p:pic>
      <p:sp>
        <p:nvSpPr>
          <p:cNvPr id="33" name="TextBox 32">
            <a:extLst>
              <a:ext uri="{FF2B5EF4-FFF2-40B4-BE49-F238E27FC236}">
                <a16:creationId xmlns:a16="http://schemas.microsoft.com/office/drawing/2014/main" id="{D5790C61-7B7A-9757-0478-EFB27DC7A390}"/>
              </a:ext>
            </a:extLst>
          </p:cNvPr>
          <p:cNvSpPr txBox="1"/>
          <p:nvPr/>
        </p:nvSpPr>
        <p:spPr>
          <a:xfrm>
            <a:off x="457200" y="1333499"/>
            <a:ext cx="5606538" cy="2339102"/>
          </a:xfrm>
          <a:prstGeom prst="rect">
            <a:avLst/>
          </a:prstGeom>
          <a:noFill/>
        </p:spPr>
        <p:txBody>
          <a:bodyPr wrap="square" rtlCol="0">
            <a:spAutoFit/>
          </a:bodyPr>
          <a:lstStyle/>
          <a:p>
            <a:pPr marL="571500" indent="-571500" rtl="0">
              <a:spcBef>
                <a:spcPts val="0"/>
              </a:spcBef>
              <a:spcAft>
                <a:spcPts val="1200"/>
              </a:spcAft>
              <a:buFont typeface="Wingdings" panose="05000000000000000000" pitchFamily="2" charset="2"/>
              <a:buChar char="§"/>
            </a:pPr>
            <a:r>
              <a:rPr lang="en-US" dirty="0">
                <a:latin typeface="Arial Narrow" panose="020B0606020202030204" pitchFamily="34" charset="0"/>
              </a:rPr>
              <a:t>Mean abundances (in centered-log-ratio space) in contaminated vs. background samples.</a:t>
            </a:r>
          </a:p>
          <a:p>
            <a:pPr marL="571500" indent="-571500" rtl="0">
              <a:spcBef>
                <a:spcPts val="0"/>
              </a:spcBef>
              <a:spcAft>
                <a:spcPts val="1200"/>
              </a:spcAft>
              <a:buFont typeface="Wingdings" panose="05000000000000000000" pitchFamily="2" charset="2"/>
              <a:buChar char="§"/>
            </a:pPr>
            <a:r>
              <a:rPr lang="en-US" dirty="0">
                <a:latin typeface="Arial Narrow" panose="020B0606020202030204" pitchFamily="34" charset="0"/>
              </a:rPr>
              <a:t>Mark size is the sum of their ubiquity (how often they are observed) in each sample type</a:t>
            </a:r>
          </a:p>
          <a:p>
            <a:pPr marL="571500" indent="-571500" rtl="0">
              <a:spcBef>
                <a:spcPts val="0"/>
              </a:spcBef>
              <a:spcAft>
                <a:spcPts val="1200"/>
              </a:spcAft>
              <a:buFont typeface="Wingdings" panose="05000000000000000000" pitchFamily="2" charset="2"/>
              <a:buChar char="§"/>
            </a:pPr>
            <a:r>
              <a:rPr lang="en-US" dirty="0">
                <a:latin typeface="Arial Narrow" panose="020B0606020202030204" pitchFamily="34" charset="0"/>
              </a:rPr>
              <a:t>There are lots of ubiquitous strains that are depleted in contaminated samples… but not many consistently enriched strains</a:t>
            </a:r>
          </a:p>
        </p:txBody>
      </p:sp>
    </p:spTree>
    <p:extLst>
      <p:ext uri="{BB962C8B-B14F-4D97-AF65-F5344CB8AC3E}">
        <p14:creationId xmlns:p14="http://schemas.microsoft.com/office/powerpoint/2010/main" val="3967493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D6D8031-45EF-7C87-385B-8380CA080064}"/>
              </a:ext>
            </a:extLst>
          </p:cNvPr>
          <p:cNvGrpSpPr>
            <a:grpSpLocks noChangeAspect="1"/>
          </p:cNvGrpSpPr>
          <p:nvPr/>
        </p:nvGrpSpPr>
        <p:grpSpPr>
          <a:xfrm>
            <a:off x="1301585" y="1848902"/>
            <a:ext cx="9588830" cy="3835147"/>
            <a:chOff x="13165418" y="22789512"/>
            <a:chExt cx="17629322" cy="7051018"/>
          </a:xfrm>
        </p:grpSpPr>
        <p:grpSp>
          <p:nvGrpSpPr>
            <p:cNvPr id="4" name="Group 3">
              <a:extLst>
                <a:ext uri="{FF2B5EF4-FFF2-40B4-BE49-F238E27FC236}">
                  <a16:creationId xmlns:a16="http://schemas.microsoft.com/office/drawing/2014/main" id="{78A88DA8-8CA1-3D98-0174-3E4E404287E2}"/>
                </a:ext>
              </a:extLst>
            </p:cNvPr>
            <p:cNvGrpSpPr>
              <a:grpSpLocks noChangeAspect="1"/>
            </p:cNvGrpSpPr>
            <p:nvPr/>
          </p:nvGrpSpPr>
          <p:grpSpPr>
            <a:xfrm>
              <a:off x="14660554" y="22789512"/>
              <a:ext cx="14810613" cy="6286500"/>
              <a:chOff x="990601" y="1134631"/>
              <a:chExt cx="39943769" cy="16954500"/>
            </a:xfrm>
          </p:grpSpPr>
          <p:pic>
            <p:nvPicPr>
              <p:cNvPr id="8" name="Picture 7" descr="A picture containing diagram&#10;&#10;Description automatically generated">
                <a:extLst>
                  <a:ext uri="{FF2B5EF4-FFF2-40B4-BE49-F238E27FC236}">
                    <a16:creationId xmlns:a16="http://schemas.microsoft.com/office/drawing/2014/main" id="{41EA431B-3DA1-7FC7-AA15-4A6DC36558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1" y="1134631"/>
                <a:ext cx="18649951" cy="16954500"/>
              </a:xfrm>
              <a:prstGeom prst="rect">
                <a:avLst/>
              </a:prstGeom>
            </p:spPr>
          </p:pic>
          <p:pic>
            <p:nvPicPr>
              <p:cNvPr id="9" name="Picture 8" descr="Graphical user interface&#10;&#10;Description automatically generated with medium confidence">
                <a:extLst>
                  <a:ext uri="{FF2B5EF4-FFF2-40B4-BE49-F238E27FC236}">
                    <a16:creationId xmlns:a16="http://schemas.microsoft.com/office/drawing/2014/main" id="{8B1A7859-7B5C-567D-449D-E66E331BB9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94304" y="1134631"/>
                <a:ext cx="18649951" cy="16954500"/>
              </a:xfrm>
              <a:prstGeom prst="rect">
                <a:avLst/>
              </a:prstGeom>
            </p:spPr>
          </p:pic>
          <p:grpSp>
            <p:nvGrpSpPr>
              <p:cNvPr id="10" name="Group 9">
                <a:extLst>
                  <a:ext uri="{FF2B5EF4-FFF2-40B4-BE49-F238E27FC236}">
                    <a16:creationId xmlns:a16="http://schemas.microsoft.com/office/drawing/2014/main" id="{8ED044B1-AFF8-216E-BBB3-34B60E3E36FC}"/>
                  </a:ext>
                </a:extLst>
              </p:cNvPr>
              <p:cNvGrpSpPr/>
              <p:nvPr/>
            </p:nvGrpSpPr>
            <p:grpSpPr>
              <a:xfrm>
                <a:off x="36723754" y="2127206"/>
                <a:ext cx="4210616" cy="5707527"/>
                <a:chOff x="21428763" y="1504214"/>
                <a:chExt cx="4731029" cy="6412952"/>
              </a:xfrm>
            </p:grpSpPr>
            <p:grpSp>
              <p:nvGrpSpPr>
                <p:cNvPr id="16" name="Group 15">
                  <a:extLst>
                    <a:ext uri="{FF2B5EF4-FFF2-40B4-BE49-F238E27FC236}">
                      <a16:creationId xmlns:a16="http://schemas.microsoft.com/office/drawing/2014/main" id="{0B7ED94B-093A-240D-41B2-78AAFF0B42E9}"/>
                    </a:ext>
                  </a:extLst>
                </p:cNvPr>
                <p:cNvGrpSpPr/>
                <p:nvPr/>
              </p:nvGrpSpPr>
              <p:grpSpPr>
                <a:xfrm>
                  <a:off x="21428763" y="1504214"/>
                  <a:ext cx="3498577" cy="1200301"/>
                  <a:chOff x="4611756" y="25722469"/>
                  <a:chExt cx="3498577" cy="1200301"/>
                </a:xfrm>
              </p:grpSpPr>
              <p:sp>
                <p:nvSpPr>
                  <p:cNvPr id="29" name="Rectangle 28">
                    <a:extLst>
                      <a:ext uri="{FF2B5EF4-FFF2-40B4-BE49-F238E27FC236}">
                        <a16:creationId xmlns:a16="http://schemas.microsoft.com/office/drawing/2014/main" id="{6B6AC0DE-A6EF-0529-8DE0-F648812AF9CE}"/>
                      </a:ext>
                    </a:extLst>
                  </p:cNvPr>
                  <p:cNvSpPr/>
                  <p:nvPr/>
                </p:nvSpPr>
                <p:spPr>
                  <a:xfrm>
                    <a:off x="4611756" y="25762226"/>
                    <a:ext cx="1033670" cy="1033670"/>
                  </a:xfrm>
                  <a:prstGeom prst="rect">
                    <a:avLst/>
                  </a:prstGeom>
                  <a:solidFill>
                    <a:srgbClr val="271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dirty="0"/>
                  </a:p>
                </p:txBody>
              </p:sp>
              <p:sp>
                <p:nvSpPr>
                  <p:cNvPr id="30" name="TextBox 29">
                    <a:extLst>
                      <a:ext uri="{FF2B5EF4-FFF2-40B4-BE49-F238E27FC236}">
                        <a16:creationId xmlns:a16="http://schemas.microsoft.com/office/drawing/2014/main" id="{06663584-54B2-1471-960D-A6256AF673C1}"/>
                      </a:ext>
                    </a:extLst>
                  </p:cNvPr>
                  <p:cNvSpPr txBox="1"/>
                  <p:nvPr/>
                </p:nvSpPr>
                <p:spPr>
                  <a:xfrm>
                    <a:off x="5844210" y="25722469"/>
                    <a:ext cx="2266123" cy="1200301"/>
                  </a:xfrm>
                  <a:prstGeom prst="rect">
                    <a:avLst/>
                  </a:prstGeom>
                  <a:noFill/>
                </p:spPr>
                <p:txBody>
                  <a:bodyPr wrap="square" rtlCol="0">
                    <a:spAutoFit/>
                  </a:bodyPr>
                  <a:lstStyle/>
                  <a:p>
                    <a:r>
                      <a:rPr lang="en-US" sz="800" b="1" dirty="0">
                        <a:latin typeface="Arial" panose="020B0604020202020204" pitchFamily="34" charset="0"/>
                        <a:cs typeface="Arial" panose="020B0604020202020204" pitchFamily="34" charset="0"/>
                      </a:rPr>
                      <a:t>EMP</a:t>
                    </a:r>
                  </a:p>
                </p:txBody>
              </p:sp>
            </p:grpSp>
            <p:grpSp>
              <p:nvGrpSpPr>
                <p:cNvPr id="17" name="Group 16">
                  <a:extLst>
                    <a:ext uri="{FF2B5EF4-FFF2-40B4-BE49-F238E27FC236}">
                      <a16:creationId xmlns:a16="http://schemas.microsoft.com/office/drawing/2014/main" id="{714853FD-606B-E5AD-4BEF-DF4F96FE4DE0}"/>
                    </a:ext>
                  </a:extLst>
                </p:cNvPr>
                <p:cNvGrpSpPr/>
                <p:nvPr/>
              </p:nvGrpSpPr>
              <p:grpSpPr>
                <a:xfrm>
                  <a:off x="21428763" y="2772583"/>
                  <a:ext cx="3498577" cy="1200302"/>
                  <a:chOff x="4611756" y="25722469"/>
                  <a:chExt cx="3498577" cy="1200302"/>
                </a:xfrm>
              </p:grpSpPr>
              <p:sp>
                <p:nvSpPr>
                  <p:cNvPr id="27" name="Rectangle 26">
                    <a:extLst>
                      <a:ext uri="{FF2B5EF4-FFF2-40B4-BE49-F238E27FC236}">
                        <a16:creationId xmlns:a16="http://schemas.microsoft.com/office/drawing/2014/main" id="{A439A0E7-E3B6-4495-FD4D-15DE55C3374F}"/>
                      </a:ext>
                    </a:extLst>
                  </p:cNvPr>
                  <p:cNvSpPr/>
                  <p:nvPr/>
                </p:nvSpPr>
                <p:spPr>
                  <a:xfrm>
                    <a:off x="4611756" y="25762226"/>
                    <a:ext cx="1033670" cy="1033670"/>
                  </a:xfrm>
                  <a:prstGeom prst="rect">
                    <a:avLst/>
                  </a:prstGeom>
                  <a:solidFill>
                    <a:srgbClr val="758B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8" name="TextBox 27">
                    <a:extLst>
                      <a:ext uri="{FF2B5EF4-FFF2-40B4-BE49-F238E27FC236}">
                        <a16:creationId xmlns:a16="http://schemas.microsoft.com/office/drawing/2014/main" id="{DAE11396-6048-71BF-4E6C-2C1AB2ED20B6}"/>
                      </a:ext>
                    </a:extLst>
                  </p:cNvPr>
                  <p:cNvSpPr txBox="1"/>
                  <p:nvPr/>
                </p:nvSpPr>
                <p:spPr>
                  <a:xfrm>
                    <a:off x="5844210" y="25722469"/>
                    <a:ext cx="2266123" cy="1200302"/>
                  </a:xfrm>
                  <a:prstGeom prst="rect">
                    <a:avLst/>
                  </a:prstGeom>
                  <a:noFill/>
                </p:spPr>
                <p:txBody>
                  <a:bodyPr wrap="square" rtlCol="0">
                    <a:spAutoFit/>
                  </a:bodyPr>
                  <a:lstStyle/>
                  <a:p>
                    <a:r>
                      <a:rPr lang="en-US" sz="800" b="1" dirty="0">
                        <a:latin typeface="Arial" panose="020B0604020202020204" pitchFamily="34" charset="0"/>
                        <a:cs typeface="Arial" panose="020B0604020202020204" pitchFamily="34" charset="0"/>
                      </a:rPr>
                      <a:t>MTV</a:t>
                    </a:r>
                  </a:p>
                </p:txBody>
              </p:sp>
            </p:grpSp>
            <p:grpSp>
              <p:nvGrpSpPr>
                <p:cNvPr id="18" name="Group 17">
                  <a:extLst>
                    <a:ext uri="{FF2B5EF4-FFF2-40B4-BE49-F238E27FC236}">
                      <a16:creationId xmlns:a16="http://schemas.microsoft.com/office/drawing/2014/main" id="{86B78BAB-CE99-10BD-B810-2539DE31C479}"/>
                    </a:ext>
                  </a:extLst>
                </p:cNvPr>
                <p:cNvGrpSpPr/>
                <p:nvPr/>
              </p:nvGrpSpPr>
              <p:grpSpPr>
                <a:xfrm>
                  <a:off x="21428763" y="4088513"/>
                  <a:ext cx="3498577" cy="1200302"/>
                  <a:chOff x="4611756" y="25722469"/>
                  <a:chExt cx="3498577" cy="1200302"/>
                </a:xfrm>
              </p:grpSpPr>
              <p:sp>
                <p:nvSpPr>
                  <p:cNvPr id="25" name="Rectangle 24">
                    <a:extLst>
                      <a:ext uri="{FF2B5EF4-FFF2-40B4-BE49-F238E27FC236}">
                        <a16:creationId xmlns:a16="http://schemas.microsoft.com/office/drawing/2014/main" id="{7C3B3C4C-A065-1C05-0691-2AE2DB6A6B5D}"/>
                      </a:ext>
                    </a:extLst>
                  </p:cNvPr>
                  <p:cNvSpPr/>
                  <p:nvPr/>
                </p:nvSpPr>
                <p:spPr>
                  <a:xfrm>
                    <a:off x="4611756" y="25762226"/>
                    <a:ext cx="1033670" cy="1033670"/>
                  </a:xfrm>
                  <a:prstGeom prst="rect">
                    <a:avLst/>
                  </a:prstGeom>
                  <a:solidFill>
                    <a:srgbClr val="ABFF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6" name="TextBox 25">
                    <a:extLst>
                      <a:ext uri="{FF2B5EF4-FFF2-40B4-BE49-F238E27FC236}">
                        <a16:creationId xmlns:a16="http://schemas.microsoft.com/office/drawing/2014/main" id="{0CCE2A63-D9B4-ACA7-E026-00ACED70CB7D}"/>
                      </a:ext>
                    </a:extLst>
                  </p:cNvPr>
                  <p:cNvSpPr txBox="1"/>
                  <p:nvPr/>
                </p:nvSpPr>
                <p:spPr>
                  <a:xfrm>
                    <a:off x="5844210" y="25722469"/>
                    <a:ext cx="2266123" cy="1200302"/>
                  </a:xfrm>
                  <a:prstGeom prst="rect">
                    <a:avLst/>
                  </a:prstGeom>
                  <a:noFill/>
                </p:spPr>
                <p:txBody>
                  <a:bodyPr wrap="square" rtlCol="0">
                    <a:spAutoFit/>
                  </a:bodyPr>
                  <a:lstStyle/>
                  <a:p>
                    <a:r>
                      <a:rPr lang="en-US" sz="800" b="1" dirty="0">
                        <a:latin typeface="Arial" panose="020B0604020202020204" pitchFamily="34" charset="0"/>
                        <a:cs typeface="Arial" panose="020B0604020202020204" pitchFamily="34" charset="0"/>
                      </a:rPr>
                      <a:t>BRC</a:t>
                    </a:r>
                  </a:p>
                </p:txBody>
              </p:sp>
            </p:grpSp>
            <p:grpSp>
              <p:nvGrpSpPr>
                <p:cNvPr id="19" name="Group 18">
                  <a:extLst>
                    <a:ext uri="{FF2B5EF4-FFF2-40B4-BE49-F238E27FC236}">
                      <a16:creationId xmlns:a16="http://schemas.microsoft.com/office/drawing/2014/main" id="{113DA268-BD65-8DD0-3FA4-853D9CE7E406}"/>
                    </a:ext>
                  </a:extLst>
                </p:cNvPr>
                <p:cNvGrpSpPr/>
                <p:nvPr/>
              </p:nvGrpSpPr>
              <p:grpSpPr>
                <a:xfrm>
                  <a:off x="21428763" y="5362447"/>
                  <a:ext cx="3498577" cy="1200302"/>
                  <a:chOff x="4611756" y="25722469"/>
                  <a:chExt cx="3498577" cy="1200302"/>
                </a:xfrm>
              </p:grpSpPr>
              <p:sp>
                <p:nvSpPr>
                  <p:cNvPr id="23" name="Rectangle 22">
                    <a:extLst>
                      <a:ext uri="{FF2B5EF4-FFF2-40B4-BE49-F238E27FC236}">
                        <a16:creationId xmlns:a16="http://schemas.microsoft.com/office/drawing/2014/main" id="{4B587B80-3C90-2629-41DD-32941776DFAF}"/>
                      </a:ext>
                    </a:extLst>
                  </p:cNvPr>
                  <p:cNvSpPr/>
                  <p:nvPr/>
                </p:nvSpPr>
                <p:spPr>
                  <a:xfrm>
                    <a:off x="4611756" y="25762226"/>
                    <a:ext cx="1033670" cy="1033670"/>
                  </a:xfrm>
                  <a:prstGeom prst="rect">
                    <a:avLst/>
                  </a:prstGeom>
                  <a:solidFill>
                    <a:srgbClr val="FF8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dirty="0"/>
                  </a:p>
                </p:txBody>
              </p:sp>
              <p:sp>
                <p:nvSpPr>
                  <p:cNvPr id="24" name="TextBox 23">
                    <a:extLst>
                      <a:ext uri="{FF2B5EF4-FFF2-40B4-BE49-F238E27FC236}">
                        <a16:creationId xmlns:a16="http://schemas.microsoft.com/office/drawing/2014/main" id="{BF4CF7C3-606C-51F5-FCDF-4B4850BBEC1F}"/>
                      </a:ext>
                    </a:extLst>
                  </p:cNvPr>
                  <p:cNvSpPr txBox="1"/>
                  <p:nvPr/>
                </p:nvSpPr>
                <p:spPr>
                  <a:xfrm>
                    <a:off x="5844210" y="25722469"/>
                    <a:ext cx="2266123" cy="1200302"/>
                  </a:xfrm>
                  <a:prstGeom prst="rect">
                    <a:avLst/>
                  </a:prstGeom>
                  <a:noFill/>
                </p:spPr>
                <p:txBody>
                  <a:bodyPr wrap="square" rtlCol="0">
                    <a:spAutoFit/>
                  </a:bodyPr>
                  <a:lstStyle/>
                  <a:p>
                    <a:r>
                      <a:rPr lang="en-US" sz="800" b="1" dirty="0">
                        <a:latin typeface="Arial" panose="020B0604020202020204" pitchFamily="34" charset="0"/>
                        <a:cs typeface="Arial" panose="020B0604020202020204" pitchFamily="34" charset="0"/>
                      </a:rPr>
                      <a:t>FAM</a:t>
                    </a:r>
                  </a:p>
                </p:txBody>
              </p:sp>
            </p:grpSp>
            <p:grpSp>
              <p:nvGrpSpPr>
                <p:cNvPr id="20" name="Group 19">
                  <a:extLst>
                    <a:ext uri="{FF2B5EF4-FFF2-40B4-BE49-F238E27FC236}">
                      <a16:creationId xmlns:a16="http://schemas.microsoft.com/office/drawing/2014/main" id="{7F5BC407-E76C-9FA3-15A5-316019C6B72B}"/>
                    </a:ext>
                  </a:extLst>
                </p:cNvPr>
                <p:cNvGrpSpPr/>
                <p:nvPr/>
              </p:nvGrpSpPr>
              <p:grpSpPr>
                <a:xfrm>
                  <a:off x="21428763" y="6716864"/>
                  <a:ext cx="4731029" cy="1200302"/>
                  <a:chOff x="4611756" y="25722469"/>
                  <a:chExt cx="4731029" cy="1200302"/>
                </a:xfrm>
              </p:grpSpPr>
              <p:sp>
                <p:nvSpPr>
                  <p:cNvPr id="21" name="Rectangle 20">
                    <a:extLst>
                      <a:ext uri="{FF2B5EF4-FFF2-40B4-BE49-F238E27FC236}">
                        <a16:creationId xmlns:a16="http://schemas.microsoft.com/office/drawing/2014/main" id="{85F061A5-D9E4-EEE8-4796-782D8ECF7080}"/>
                      </a:ext>
                    </a:extLst>
                  </p:cNvPr>
                  <p:cNvSpPr/>
                  <p:nvPr/>
                </p:nvSpPr>
                <p:spPr>
                  <a:xfrm>
                    <a:off x="4611756" y="25762226"/>
                    <a:ext cx="1033670" cy="1033670"/>
                  </a:xfrm>
                  <a:prstGeom prst="rect">
                    <a:avLst/>
                  </a:prstGeom>
                  <a:solidFill>
                    <a:srgbClr val="AEB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 name="TextBox 21">
                    <a:extLst>
                      <a:ext uri="{FF2B5EF4-FFF2-40B4-BE49-F238E27FC236}">
                        <a16:creationId xmlns:a16="http://schemas.microsoft.com/office/drawing/2014/main" id="{08391E38-B46A-39CB-5AAF-48FBE26D84E0}"/>
                      </a:ext>
                    </a:extLst>
                  </p:cNvPr>
                  <p:cNvSpPr txBox="1"/>
                  <p:nvPr/>
                </p:nvSpPr>
                <p:spPr>
                  <a:xfrm>
                    <a:off x="5844209" y="25722469"/>
                    <a:ext cx="3498576" cy="1200302"/>
                  </a:xfrm>
                  <a:prstGeom prst="rect">
                    <a:avLst/>
                  </a:prstGeom>
                  <a:noFill/>
                </p:spPr>
                <p:txBody>
                  <a:bodyPr wrap="square" rtlCol="0">
                    <a:spAutoFit/>
                  </a:bodyPr>
                  <a:lstStyle/>
                  <a:p>
                    <a:r>
                      <a:rPr lang="en-US" sz="800" b="1" dirty="0">
                        <a:latin typeface="Arial" panose="020B0604020202020204" pitchFamily="34" charset="0"/>
                        <a:cs typeface="Arial" panose="020B0604020202020204" pitchFamily="34" charset="0"/>
                      </a:rPr>
                      <a:t>RLITMF</a:t>
                    </a:r>
                  </a:p>
                </p:txBody>
              </p:sp>
            </p:grpSp>
          </p:grpSp>
          <p:pic>
            <p:nvPicPr>
              <p:cNvPr id="11" name="Picture 10" descr="Chart, scatter chart&#10;&#10;Description automatically generated">
                <a:extLst>
                  <a:ext uri="{FF2B5EF4-FFF2-40B4-BE49-F238E27FC236}">
                    <a16:creationId xmlns:a16="http://schemas.microsoft.com/office/drawing/2014/main" id="{4FC51DC1-0541-CA6F-EDF0-1863AB0D1700}"/>
                  </a:ext>
                </a:extLst>
              </p:cNvPr>
              <p:cNvPicPr>
                <a:picLocks noChangeAspect="1"/>
              </p:cNvPicPr>
              <p:nvPr/>
            </p:nvPicPr>
            <p:blipFill rotWithShape="1">
              <a:blip r:embed="rId5">
                <a:extLst>
                  <a:ext uri="{28A0092B-C50C-407E-A947-70E740481C1C}">
                    <a14:useLocalDpi xmlns:a14="http://schemas.microsoft.com/office/drawing/2010/main" val="0"/>
                  </a:ext>
                </a:extLst>
              </a:blip>
              <a:srcRect l="16269" t="3452" r="5465" b="11872"/>
              <a:stretch/>
            </p:blipFill>
            <p:spPr>
              <a:xfrm>
                <a:off x="25810428" y="6801848"/>
                <a:ext cx="4629150" cy="4552950"/>
              </a:xfrm>
              <a:prstGeom prst="rect">
                <a:avLst/>
              </a:prstGeom>
            </p:spPr>
          </p:pic>
          <p:sp>
            <p:nvSpPr>
              <p:cNvPr id="12" name="Oval 11">
                <a:extLst>
                  <a:ext uri="{FF2B5EF4-FFF2-40B4-BE49-F238E27FC236}">
                    <a16:creationId xmlns:a16="http://schemas.microsoft.com/office/drawing/2014/main" id="{C424502D-5FDF-1733-28F4-C05D4731F3FD}"/>
                  </a:ext>
                </a:extLst>
              </p:cNvPr>
              <p:cNvSpPr/>
              <p:nvPr/>
            </p:nvSpPr>
            <p:spPr>
              <a:xfrm>
                <a:off x="21945600" y="9611881"/>
                <a:ext cx="2703443" cy="2672884"/>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cxnSp>
            <p:nvCxnSpPr>
              <p:cNvPr id="13" name="Straight Connector 12">
                <a:extLst>
                  <a:ext uri="{FF2B5EF4-FFF2-40B4-BE49-F238E27FC236}">
                    <a16:creationId xmlns:a16="http://schemas.microsoft.com/office/drawing/2014/main" id="{14DB5113-1BA6-AFA3-E6C1-50C6A8ACCDC2}"/>
                  </a:ext>
                </a:extLst>
              </p:cNvPr>
              <p:cNvCxnSpPr>
                <a:cxnSpLocks/>
                <a:stCxn id="12" idx="0"/>
              </p:cNvCxnSpPr>
              <p:nvPr/>
            </p:nvCxnSpPr>
            <p:spPr>
              <a:xfrm flipV="1">
                <a:off x="23297322" y="6938997"/>
                <a:ext cx="2570256" cy="26728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ECEAA23-B628-F255-8186-FFB7A2B9A3DE}"/>
                  </a:ext>
                </a:extLst>
              </p:cNvPr>
              <p:cNvCxnSpPr>
                <a:cxnSpLocks/>
                <a:stCxn id="12" idx="5"/>
              </p:cNvCxnSpPr>
              <p:nvPr/>
            </p:nvCxnSpPr>
            <p:spPr>
              <a:xfrm flipV="1">
                <a:off x="24253133" y="11253822"/>
                <a:ext cx="1650888" cy="6395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1093DA8-B56B-5CB3-AAD9-C59DD88ABCF4}"/>
                  </a:ext>
                </a:extLst>
              </p:cNvPr>
              <p:cNvSpPr/>
              <p:nvPr/>
            </p:nvSpPr>
            <p:spPr>
              <a:xfrm>
                <a:off x="25829478" y="6839949"/>
                <a:ext cx="4572000" cy="4432924"/>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sp>
          <p:nvSpPr>
            <p:cNvPr id="5" name="TextBox 4">
              <a:extLst>
                <a:ext uri="{FF2B5EF4-FFF2-40B4-BE49-F238E27FC236}">
                  <a16:creationId xmlns:a16="http://schemas.microsoft.com/office/drawing/2014/main" id="{3CEBF29D-888F-7B87-9D82-B3D785A3BB4D}"/>
                </a:ext>
              </a:extLst>
            </p:cNvPr>
            <p:cNvSpPr txBox="1"/>
            <p:nvPr/>
          </p:nvSpPr>
          <p:spPr>
            <a:xfrm>
              <a:off x="13165418" y="29048333"/>
              <a:ext cx="17629322" cy="792197"/>
            </a:xfrm>
            <a:prstGeom prst="rect">
              <a:avLst/>
            </a:prstGeom>
            <a:noFill/>
          </p:spPr>
          <p:txBody>
            <a:bodyPr wrap="square" rtlCol="0">
              <a:spAutoFit/>
            </a:bodyPr>
            <a:lstStyle/>
            <a:p>
              <a:pPr rtl="0">
                <a:spcBef>
                  <a:spcPts val="0"/>
                </a:spcBef>
                <a:spcAft>
                  <a:spcPts val="0"/>
                </a:spcAft>
              </a:pPr>
              <a:r>
                <a:rPr lang="en-US" sz="1050" b="1" i="1" dirty="0">
                  <a:latin typeface="Arial Narrow" panose="020B0606020202030204" pitchFamily="34" charset="0"/>
                </a:rPr>
                <a:t>Fig. 4: (a) PCA score plot overlaid with loadings of the most important features in PC1 and PC2; (b) PCoA plot (with closer view of the left cluster embedded); each point represents a sample.</a:t>
              </a:r>
            </a:p>
          </p:txBody>
        </p:sp>
        <p:sp>
          <p:nvSpPr>
            <p:cNvPr id="6" name="TextBox 5">
              <a:extLst>
                <a:ext uri="{FF2B5EF4-FFF2-40B4-BE49-F238E27FC236}">
                  <a16:creationId xmlns:a16="http://schemas.microsoft.com/office/drawing/2014/main" id="{485D2AAB-1A81-1E97-B814-DC06D2CA9257}"/>
                </a:ext>
              </a:extLst>
            </p:cNvPr>
            <p:cNvSpPr txBox="1"/>
            <p:nvPr/>
          </p:nvSpPr>
          <p:spPr>
            <a:xfrm>
              <a:off x="22431645" y="23082262"/>
              <a:ext cx="450836" cy="622440"/>
            </a:xfrm>
            <a:prstGeom prst="rect">
              <a:avLst/>
            </a:prstGeom>
            <a:noFill/>
          </p:spPr>
          <p:txBody>
            <a:bodyPr wrap="square" rtlCol="0">
              <a:spAutoFit/>
            </a:bodyPr>
            <a:lstStyle/>
            <a:p>
              <a:r>
                <a:rPr lang="en-US" sz="1600" dirty="0">
                  <a:latin typeface="Helvetica" pitchFamily="50" charset="0"/>
                </a:rPr>
                <a:t>b</a:t>
              </a:r>
            </a:p>
          </p:txBody>
        </p:sp>
        <p:sp>
          <p:nvSpPr>
            <p:cNvPr id="7" name="TextBox 6">
              <a:extLst>
                <a:ext uri="{FF2B5EF4-FFF2-40B4-BE49-F238E27FC236}">
                  <a16:creationId xmlns:a16="http://schemas.microsoft.com/office/drawing/2014/main" id="{EBC3340B-426B-1F37-1C9C-81E2783F22C0}"/>
                </a:ext>
              </a:extLst>
            </p:cNvPr>
            <p:cNvSpPr txBox="1"/>
            <p:nvPr/>
          </p:nvSpPr>
          <p:spPr>
            <a:xfrm>
              <a:off x="16100117" y="23082262"/>
              <a:ext cx="450836" cy="622440"/>
            </a:xfrm>
            <a:prstGeom prst="rect">
              <a:avLst/>
            </a:prstGeom>
            <a:noFill/>
          </p:spPr>
          <p:txBody>
            <a:bodyPr wrap="square" rtlCol="0">
              <a:spAutoFit/>
            </a:bodyPr>
            <a:lstStyle/>
            <a:p>
              <a:r>
                <a:rPr lang="en-US" sz="1600" dirty="0">
                  <a:latin typeface="Helvetica" pitchFamily="50" charset="0"/>
                </a:rPr>
                <a:t>a</a:t>
              </a:r>
            </a:p>
          </p:txBody>
        </p:sp>
      </p:grpSp>
      <p:sp>
        <p:nvSpPr>
          <p:cNvPr id="31" name="TextBox 30">
            <a:extLst>
              <a:ext uri="{FF2B5EF4-FFF2-40B4-BE49-F238E27FC236}">
                <a16:creationId xmlns:a16="http://schemas.microsoft.com/office/drawing/2014/main" id="{38018255-FBB1-159D-B999-0C7AA0802F22}"/>
              </a:ext>
            </a:extLst>
          </p:cNvPr>
          <p:cNvSpPr txBox="1"/>
          <p:nvPr/>
        </p:nvSpPr>
        <p:spPr>
          <a:xfrm>
            <a:off x="457200" y="616114"/>
            <a:ext cx="9819861" cy="707886"/>
          </a:xfrm>
          <a:prstGeom prst="rect">
            <a:avLst/>
          </a:prstGeom>
          <a:noFill/>
        </p:spPr>
        <p:txBody>
          <a:bodyPr wrap="square" rtlCol="0">
            <a:spAutoFit/>
          </a:bodyPr>
          <a:lstStyle/>
          <a:p>
            <a:r>
              <a:rPr lang="en-US" sz="4000" dirty="0">
                <a:latin typeface="Arial Rounded MT Bold" panose="020F0704030504030204" pitchFamily="34" charset="0"/>
              </a:rPr>
              <a:t>Results + Discussion</a:t>
            </a:r>
          </a:p>
        </p:txBody>
      </p:sp>
    </p:spTree>
    <p:extLst>
      <p:ext uri="{BB962C8B-B14F-4D97-AF65-F5344CB8AC3E}">
        <p14:creationId xmlns:p14="http://schemas.microsoft.com/office/powerpoint/2010/main" val="3977490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183384-27C1-502A-3036-4D193C5A2E9D}"/>
              </a:ext>
            </a:extLst>
          </p:cNvPr>
          <p:cNvSpPr txBox="1"/>
          <p:nvPr/>
        </p:nvSpPr>
        <p:spPr>
          <a:xfrm>
            <a:off x="457200" y="625614"/>
            <a:ext cx="9819861" cy="707886"/>
          </a:xfrm>
          <a:prstGeom prst="rect">
            <a:avLst/>
          </a:prstGeom>
          <a:noFill/>
        </p:spPr>
        <p:txBody>
          <a:bodyPr wrap="square" rtlCol="0">
            <a:spAutoFit/>
          </a:bodyPr>
          <a:lstStyle/>
          <a:p>
            <a:r>
              <a:rPr lang="en-US" sz="4000" dirty="0">
                <a:latin typeface="Arial Rounded MT Bold" panose="020F0704030504030204" pitchFamily="34" charset="0"/>
              </a:rPr>
              <a:t>MTV Impact</a:t>
            </a:r>
          </a:p>
        </p:txBody>
      </p:sp>
      <p:pic>
        <p:nvPicPr>
          <p:cNvPr id="1026" name="Picture 2" descr="Consortium for Monitoring, Technology, and Verification – Home for  Consortium for Monitoring, Technology, and Verification">
            <a:extLst>
              <a:ext uri="{FF2B5EF4-FFF2-40B4-BE49-F238E27FC236}">
                <a16:creationId xmlns:a16="http://schemas.microsoft.com/office/drawing/2014/main" id="{1A3237EF-7D98-41A1-FD9A-1BBD58448F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728" y="1905615"/>
            <a:ext cx="7810543" cy="3618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56783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TotalTime>
  <Words>1398</Words>
  <Application>Microsoft Office PowerPoint</Application>
  <PresentationFormat>Widescreen</PresentationFormat>
  <Paragraphs>100</Paragraphs>
  <Slides>11</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Arial Narrow</vt:lpstr>
      <vt:lpstr>Arial Rounded MT Bold</vt:lpstr>
      <vt:lpstr>Calibri</vt:lpstr>
      <vt:lpstr>Calibri Light</vt:lpstr>
      <vt:lpstr>Helvetica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Heather MacGregor</dc:creator>
  <cp:lastModifiedBy>Heather MacGregor</cp:lastModifiedBy>
  <cp:revision>1</cp:revision>
  <dcterms:created xsi:type="dcterms:W3CDTF">2023-03-18T17:35:17Z</dcterms:created>
  <dcterms:modified xsi:type="dcterms:W3CDTF">2023-03-18T20:59:38Z</dcterms:modified>
</cp:coreProperties>
</file>